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62" r:id="rId3"/>
    <p:sldId id="307" r:id="rId4"/>
    <p:sldId id="361" r:id="rId5"/>
    <p:sldId id="362" r:id="rId6"/>
    <p:sldId id="328" r:id="rId7"/>
    <p:sldId id="332" r:id="rId8"/>
    <p:sldId id="364" r:id="rId9"/>
    <p:sldId id="333" r:id="rId10"/>
    <p:sldId id="329" r:id="rId11"/>
    <p:sldId id="358" r:id="rId12"/>
    <p:sldId id="330" r:id="rId13"/>
    <p:sldId id="346" r:id="rId14"/>
    <p:sldId id="341" r:id="rId15"/>
    <p:sldId id="357" r:id="rId16"/>
    <p:sldId id="355" r:id="rId17"/>
    <p:sldId id="323" r:id="rId18"/>
    <p:sldId id="347" r:id="rId19"/>
    <p:sldId id="335" r:id="rId20"/>
    <p:sldId id="336" r:id="rId21"/>
    <p:sldId id="324" r:id="rId22"/>
    <p:sldId id="337" r:id="rId23"/>
    <p:sldId id="348" r:id="rId24"/>
    <p:sldId id="349" r:id="rId25"/>
    <p:sldId id="338" r:id="rId26"/>
    <p:sldId id="350" r:id="rId27"/>
    <p:sldId id="351" r:id="rId28"/>
    <p:sldId id="340" r:id="rId29"/>
    <p:sldId id="345" r:id="rId30"/>
    <p:sldId id="331" r:id="rId31"/>
    <p:sldId id="327" r:id="rId32"/>
    <p:sldId id="353" r:id="rId33"/>
    <p:sldId id="356" r:id="rId34"/>
    <p:sldId id="354" r:id="rId35"/>
    <p:sldId id="288" r:id="rId36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8"/>
      <p:bold r:id="rId39"/>
      <p:italic r:id="rId40"/>
      <p:boldItalic r:id="rId41"/>
    </p:embeddedFont>
    <p:embeddedFont>
      <p:font typeface="Rubik" panose="020B0604020202020204" charset="-79"/>
      <p:regular r:id="rId42"/>
      <p:bold r:id="rId43"/>
      <p:italic r:id="rId44"/>
      <p:boldItalic r:id="rId45"/>
    </p:embeddedFont>
    <p:embeddedFont>
      <p:font typeface="Rubik Medium" panose="020B0604020202020204" charset="-79"/>
      <p:regular r:id="rId46"/>
      <p:bold r:id="rId47"/>
      <p:italic r:id="rId48"/>
      <p:boldItalic r:id="rId49"/>
    </p:embeddedFont>
    <p:embeddedFont>
      <p:font typeface="Work Sans" pitchFamily="2" charset="0"/>
      <p:regular r:id="rId50"/>
      <p:bold r:id="rId51"/>
      <p:italic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 autoAdjust="0"/>
    <p:restoredTop sz="95256" autoAdjust="0"/>
  </p:normalViewPr>
  <p:slideViewPr>
    <p:cSldViewPr snapToGrid="0">
      <p:cViewPr varScale="1">
        <p:scale>
          <a:sx n="113" d="100"/>
          <a:sy n="113" d="100"/>
        </p:scale>
        <p:origin x="586" y="7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68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8045188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07" name="Google Shape;207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2436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89A3032-56D1-1A4C-3A78-EBABD916B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1F41DD6-ADDB-F81E-549A-7BB6E20422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EA2AEBF4-A13B-C2D5-45C5-7633A313E8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78845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5520EE32-1C1D-97EB-1226-3271F6235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D52A6D1A-6AD8-DE46-BD75-88A51D0931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CEF4AFB7-654C-D61A-EB89-C973A11579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2860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9970588-F4CB-8505-F38D-0008138EF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3CCEB517-9154-7FC9-0D75-4603A3E86F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FECCD5A4-2E07-59CD-09D4-F55C1DEB3C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3246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6293369C-CDEA-7FFB-EB1B-6B19F0B43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D13E993-CA93-52A8-359C-88408C4492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710433D6-A5CE-419A-5241-52123FC359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06323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E64A383-CF94-5F12-18F1-D2627F022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970A303-7BEA-4F09-1AFD-366581BF89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1BCB606-71BA-A008-AE3B-1A90F4E064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1316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651F7AF-1214-14C5-C8FB-3DA1ABD38A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AA50B3F6-26F7-7B0C-EC0B-8F450050A0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55956334-178B-B41D-8B29-AE090CCA72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98552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9D27EBA4-6298-81FC-0CC7-72EE62F52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3598DBD-B411-F124-E0B3-3E34D7485A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8954734C-10D3-35E3-CE4C-E590B31CB3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08872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094B703-F941-E4CD-9456-EB77326B0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71BE5160-E354-057D-EC07-E7E07205BB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CABC4074-089F-5308-7BDF-13F6007B38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8724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D8773F27-7F69-D22C-7018-FEDEF8038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FD78C26-798F-6553-819E-7A6ECC2281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98E95AF0-C228-614F-3FEE-F5EA465B65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9037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0B0C7F2-A323-01AC-BEF8-0BFFC607A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2D7D468D-C80E-5176-67C8-DF3763BCDA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BB687D36-F564-D54B-AA2F-7BDA045315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692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0069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9585C843-EE4F-9D70-4A3B-5E44BAB70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4C89CCC8-EEB9-BB3C-6103-295664E7BD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B0A4F804-3155-F9FC-EA43-7C8A4D314E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9205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1AF3FBB7-96CD-30A3-0B02-799E43CD3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37C5BC0F-FE7D-70DD-9677-2FCC181DF3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4F878A22-8B35-82FF-069A-7CA5F992DC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1277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E0274B3-527B-198B-DE5D-BDDF2F115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351CA197-AC3C-8F79-0BF9-153AA6ED21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FA3A9188-8AC3-075A-16AA-A770D71C87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72530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F6EDB029-1978-B0E5-54C9-8BAAD79A8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4B1C397-99FD-5C57-6DA7-7AE70A47FE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4F58BFE1-27A2-960B-D6AA-49D32860BB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9984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9B003833-1F24-4DA1-69C8-D1A99F0BE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F64C1F59-78D3-D81C-14E0-46D9D99EE2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D5E9962A-69C8-09BC-6DCF-C70F346EF8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66124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6782C5D6-235F-DA7E-D7D9-368ED6894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CF1F4A3-7024-B521-709A-C9BBC44DD4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AB871E7D-2543-B7D2-BFBC-25A3196742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72855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651C57B4-C5EF-3743-6E5E-76C5A6C3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52CFAE5-0F94-3B9B-2D16-6D594891F3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159D962-0408-6428-2FFC-8F6E6A7163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33093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5DB6B1F7-99B5-9078-D9C3-A8E6A9F30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480C718D-1839-9A2A-4CAE-B482DA76B4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2855DA43-A14D-C535-B866-4AF47470B1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78269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8D06317-5FD8-7315-DA2A-C5A3024F1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4DE5419E-4492-DAEC-F504-0FCC6D766C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47F8C45E-7BA4-BE87-14BC-7A833507FF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272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A6CD8B20-7C1B-291D-DD1B-B3692B11F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B8BB14AD-AA22-3262-8966-3CC70879A9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755F1C18-706D-E5A3-E16D-DD1B4D4317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7124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01394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4EE9BD3E-EAD3-F32D-7FA2-865C382BB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7797ADAD-79E5-5174-5AC0-B1D49BBD99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BF67FFA9-A5AB-30DA-1973-ED7307C1BA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7405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1A109C3E-265A-ECFF-EFA7-A47AC3A72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E943E54-794A-C3C8-2C3F-BD7884E1AA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A0F359F7-FCD9-EAF4-A72B-D7000B395A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841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3F66EA6E-0CB7-4A6E-B1A7-BB0BD0387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BEFBDC23-5FEF-2040-1485-C59D2B1058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07EE00D-DCB8-610C-1E1C-F09FB6054B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0099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2AF3625-669D-549B-09AD-22C2F1C94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475FDBD-21D0-4B8F-4015-F6CA8DD4BA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18BB6F84-5F61-F956-6EE3-3315715794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84885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7151DF3A-4B24-CC4F-E6CD-328DEF925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008A31EC-1030-D527-737D-02B1B1D81D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118C85C-B595-8D28-09FC-024A56A1D3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19091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a5868fc0f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25" name="Google Shape;825;g2a5868fc0f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0979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051BD3A3-21A0-0FB9-61C0-39D84725E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AAC45F4-1D90-19B8-5ADC-FD878D749C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19E32E0F-4264-65C8-2507-132C76E069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7513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957364A-460E-888D-1854-6731734BFB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943A3403-AD12-514D-430B-78B776C750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F250DB7-DBAE-4B41-964E-91079B14FB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529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8EF7258-B221-51A3-E1B6-74ED22435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E538EA0A-DFDF-E50E-69D3-06BE5FF730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6BA315A0-CC13-BD2D-7722-6B5EDFCAA3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1908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B250ACDA-5C4F-6795-D90F-A1B9D2E36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1F0446BE-489D-E1B1-F83D-0ABCD7DC3A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0FA76009-4446-76C5-882F-C0800A3141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520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DAA69EF5-0F67-7A20-267B-AEAAD418B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F4DF25C9-520D-A81B-C5CF-238F6E896C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CDAC78F3-AF9F-12AD-6EE8-DE13F3B281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6317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>
          <a:extLst>
            <a:ext uri="{FF2B5EF4-FFF2-40B4-BE49-F238E27FC236}">
              <a16:creationId xmlns:a16="http://schemas.microsoft.com/office/drawing/2014/main" id="{20E22539-AFD2-1D85-C784-7AE5CA68D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1d838b627_4_38:notes">
            <a:extLst>
              <a:ext uri="{FF2B5EF4-FFF2-40B4-BE49-F238E27FC236}">
                <a16:creationId xmlns:a16="http://schemas.microsoft.com/office/drawing/2014/main" id="{A747BB08-9B58-2827-C1B0-5FC9C19DAB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76" name="Google Shape;276;ge1d838b627_4_38:notes">
            <a:extLst>
              <a:ext uri="{FF2B5EF4-FFF2-40B4-BE49-F238E27FC236}">
                <a16:creationId xmlns:a16="http://schemas.microsoft.com/office/drawing/2014/main" id="{79B99D90-AF6F-3B6F-CFBE-1461E75EE1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0444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400875" y="2672288"/>
            <a:ext cx="4029900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ubik"/>
              <a:buNone/>
              <a:defRPr sz="5200">
                <a:solidFill>
                  <a:srgbClr val="191919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164875" y="1873338"/>
            <a:ext cx="2265900" cy="69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"/>
              <a:buNone/>
              <a:defRPr sz="1600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None/>
              <a:defRPr sz="1800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457200" y="457200"/>
            <a:ext cx="3717000" cy="37170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1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1"/>
          <p:cNvSpPr txBox="1">
            <a:spLocks noGrp="1"/>
          </p:cNvSpPr>
          <p:nvPr>
            <p:ph type="title" hasCustomPrompt="1"/>
          </p:nvPr>
        </p:nvSpPr>
        <p:spPr>
          <a:xfrm>
            <a:off x="4075550" y="3095904"/>
            <a:ext cx="4355100" cy="103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1"/>
          </p:nvPr>
        </p:nvSpPr>
        <p:spPr>
          <a:xfrm>
            <a:off x="4075675" y="4131500"/>
            <a:ext cx="4355100" cy="47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2"/>
          </p:nvPr>
        </p:nvSpPr>
        <p:spPr>
          <a:xfrm>
            <a:off x="457200" y="457200"/>
            <a:ext cx="3907200" cy="39075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1" name="Google Shape;81;p11"/>
          <p:cNvSpPr/>
          <p:nvPr/>
        </p:nvSpPr>
        <p:spPr>
          <a:xfrm>
            <a:off x="8207850" y="6991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5492925" y="2474025"/>
            <a:ext cx="27912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-425450" y="4673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8" name="Google Shape;88;p13"/>
          <p:cNvGrpSpPr/>
          <p:nvPr/>
        </p:nvGrpSpPr>
        <p:grpSpPr>
          <a:xfrm>
            <a:off x="1278300" y="-588725"/>
            <a:ext cx="8926700" cy="3456775"/>
            <a:chOff x="1278300" y="-588725"/>
            <a:chExt cx="8926700" cy="3456775"/>
          </a:xfrm>
        </p:grpSpPr>
        <p:sp>
          <p:nvSpPr>
            <p:cNvPr id="89" name="Google Shape;89;p13"/>
            <p:cNvSpPr/>
            <p:nvPr/>
          </p:nvSpPr>
          <p:spPr>
            <a:xfrm>
              <a:off x="8563100" y="12261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1278300" y="-588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91" name="Google Shape;91;p1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10800000" flipH="1">
            <a:off x="4061153" y="3941325"/>
            <a:ext cx="3674874" cy="367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14"/>
          <p:cNvGrpSpPr/>
          <p:nvPr/>
        </p:nvGrpSpPr>
        <p:grpSpPr>
          <a:xfrm>
            <a:off x="4476575" y="-1178600"/>
            <a:ext cx="2762125" cy="6919000"/>
            <a:chOff x="4476575" y="-1178600"/>
            <a:chExt cx="2762125" cy="6919000"/>
          </a:xfrm>
        </p:grpSpPr>
        <p:sp>
          <p:nvSpPr>
            <p:cNvPr id="97" name="Google Shape;97;p14"/>
            <p:cNvSpPr/>
            <p:nvPr/>
          </p:nvSpPr>
          <p:spPr>
            <a:xfrm>
              <a:off x="4476575" y="-11786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6332700" y="48344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99" name="Google Shape;99;p14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446054">
            <a:off x="7331898" y="-625578"/>
            <a:ext cx="3334328" cy="3334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-5400000">
            <a:off x="2121978" y="4023275"/>
            <a:ext cx="3878773" cy="387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8135363" y="3928013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05" name="Google Shape;105;p15"/>
          <p:cNvGrpSpPr/>
          <p:nvPr/>
        </p:nvGrpSpPr>
        <p:grpSpPr>
          <a:xfrm>
            <a:off x="-1318600" y="-551625"/>
            <a:ext cx="9501050" cy="2374325"/>
            <a:chOff x="-1318600" y="-551625"/>
            <a:chExt cx="9501050" cy="2374325"/>
          </a:xfrm>
        </p:grpSpPr>
        <p:sp>
          <p:nvSpPr>
            <p:cNvPr id="106" name="Google Shape;106;p15"/>
            <p:cNvSpPr/>
            <p:nvPr/>
          </p:nvSpPr>
          <p:spPr>
            <a:xfrm>
              <a:off x="-1318600" y="1808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7276450" y="-5516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3858900" cy="3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2"/>
          </p:nvPr>
        </p:nvSpPr>
        <p:spPr>
          <a:xfrm>
            <a:off x="4572000" y="1152475"/>
            <a:ext cx="3858900" cy="3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grpSp>
        <p:nvGrpSpPr>
          <p:cNvPr id="113" name="Google Shape;113;p16"/>
          <p:cNvGrpSpPr/>
          <p:nvPr/>
        </p:nvGrpSpPr>
        <p:grpSpPr>
          <a:xfrm>
            <a:off x="-1081225" y="1017725"/>
            <a:ext cx="10678225" cy="2087425"/>
            <a:chOff x="-1081225" y="1017725"/>
            <a:chExt cx="10678225" cy="2087425"/>
          </a:xfrm>
        </p:grpSpPr>
        <p:sp>
          <p:nvSpPr>
            <p:cNvPr id="114" name="Google Shape;114;p16"/>
            <p:cNvSpPr/>
            <p:nvPr/>
          </p:nvSpPr>
          <p:spPr>
            <a:xfrm>
              <a:off x="-1081225" y="14632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8691000" y="1017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>
            <a:spLocks noGrp="1"/>
          </p:cNvSpPr>
          <p:nvPr>
            <p:ph type="subTitle" idx="1"/>
          </p:nvPr>
        </p:nvSpPr>
        <p:spPr>
          <a:xfrm>
            <a:off x="1015250" y="2169350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2"/>
          </p:nvPr>
        </p:nvSpPr>
        <p:spPr>
          <a:xfrm>
            <a:off x="3251100" y="3616126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subTitle" idx="3"/>
          </p:nvPr>
        </p:nvSpPr>
        <p:spPr>
          <a:xfrm>
            <a:off x="5486950" y="2169350"/>
            <a:ext cx="2641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4"/>
          </p:nvPr>
        </p:nvSpPr>
        <p:spPr>
          <a:xfrm>
            <a:off x="1015250" y="1807225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ubTitle" idx="5"/>
          </p:nvPr>
        </p:nvSpPr>
        <p:spPr>
          <a:xfrm>
            <a:off x="5486950" y="1807225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subTitle" idx="6"/>
          </p:nvPr>
        </p:nvSpPr>
        <p:spPr>
          <a:xfrm>
            <a:off x="3251100" y="3245400"/>
            <a:ext cx="2641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grpSp>
        <p:nvGrpSpPr>
          <p:cNvPr id="125" name="Google Shape;125;p17"/>
          <p:cNvGrpSpPr/>
          <p:nvPr/>
        </p:nvGrpSpPr>
        <p:grpSpPr>
          <a:xfrm>
            <a:off x="-1448029" y="2571747"/>
            <a:ext cx="12095539" cy="4648210"/>
            <a:chOff x="-1448029" y="2571747"/>
            <a:chExt cx="12095539" cy="4648210"/>
          </a:xfrm>
        </p:grpSpPr>
        <p:pic>
          <p:nvPicPr>
            <p:cNvPr id="126" name="Google Shape;126;p17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-10399938">
              <a:off x="-1247110" y="3344162"/>
              <a:ext cx="3674877" cy="36748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17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 rot="-10591552" flipH="1">
              <a:off x="7215222" y="2669710"/>
              <a:ext cx="3334325" cy="3334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8" name="Google Shape;128;p17"/>
          <p:cNvSpPr/>
          <p:nvPr/>
        </p:nvSpPr>
        <p:spPr>
          <a:xfrm>
            <a:off x="-928675" y="1501350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Google Shape;151;p19"/>
          <p:cNvGrpSpPr/>
          <p:nvPr/>
        </p:nvGrpSpPr>
        <p:grpSpPr>
          <a:xfrm>
            <a:off x="4634575" y="1151875"/>
            <a:ext cx="4970075" cy="5094013"/>
            <a:chOff x="4634575" y="1151875"/>
            <a:chExt cx="4970075" cy="5094013"/>
          </a:xfrm>
        </p:grpSpPr>
        <p:sp>
          <p:nvSpPr>
            <p:cNvPr id="152" name="Google Shape;152;p19"/>
            <p:cNvSpPr/>
            <p:nvPr/>
          </p:nvSpPr>
          <p:spPr>
            <a:xfrm>
              <a:off x="4634575" y="4603988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8698650" y="115187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154" name="Google Shape;154;p19"/>
          <p:cNvSpPr txBox="1">
            <a:spLocks noGrp="1"/>
          </p:cNvSpPr>
          <p:nvPr>
            <p:ph type="subTitle" idx="1"/>
          </p:nvPr>
        </p:nvSpPr>
        <p:spPr>
          <a:xfrm>
            <a:off x="709100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subTitle" idx="2"/>
          </p:nvPr>
        </p:nvSpPr>
        <p:spPr>
          <a:xfrm>
            <a:off x="3381446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ubTitle" idx="3"/>
          </p:nvPr>
        </p:nvSpPr>
        <p:spPr>
          <a:xfrm>
            <a:off x="709100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subTitle" idx="4"/>
          </p:nvPr>
        </p:nvSpPr>
        <p:spPr>
          <a:xfrm>
            <a:off x="3381449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5"/>
          </p:nvPr>
        </p:nvSpPr>
        <p:spPr>
          <a:xfrm>
            <a:off x="6053797" y="2057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6"/>
          </p:nvPr>
        </p:nvSpPr>
        <p:spPr>
          <a:xfrm>
            <a:off x="6053797" y="3719875"/>
            <a:ext cx="23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ubTitle" idx="7"/>
          </p:nvPr>
        </p:nvSpPr>
        <p:spPr>
          <a:xfrm>
            <a:off x="709104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8"/>
          </p:nvPr>
        </p:nvSpPr>
        <p:spPr>
          <a:xfrm>
            <a:off x="3381447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9"/>
          </p:nvPr>
        </p:nvSpPr>
        <p:spPr>
          <a:xfrm>
            <a:off x="6053796" y="174222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13"/>
          </p:nvPr>
        </p:nvSpPr>
        <p:spPr>
          <a:xfrm>
            <a:off x="709104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14"/>
          </p:nvPr>
        </p:nvSpPr>
        <p:spPr>
          <a:xfrm>
            <a:off x="3381453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15"/>
          </p:nvPr>
        </p:nvSpPr>
        <p:spPr>
          <a:xfrm>
            <a:off x="6053801" y="3404275"/>
            <a:ext cx="2381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None/>
              <a:defRPr sz="200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67" name="Google Shape;167;p19"/>
          <p:cNvSpPr/>
          <p:nvPr/>
        </p:nvSpPr>
        <p:spPr>
          <a:xfrm>
            <a:off x="1121650" y="-1427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68" name="Google Shape;168;p19"/>
          <p:cNvGrpSpPr/>
          <p:nvPr/>
        </p:nvGrpSpPr>
        <p:grpSpPr>
          <a:xfrm>
            <a:off x="-483382" y="-3027306"/>
            <a:ext cx="7671884" cy="10891106"/>
            <a:chOff x="-483382" y="-3027306"/>
            <a:chExt cx="7671884" cy="10891106"/>
          </a:xfrm>
        </p:grpSpPr>
        <p:pic>
          <p:nvPicPr>
            <p:cNvPr id="169" name="Google Shape;169;p19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>
              <a:off x="3309728" y="3985050"/>
              <a:ext cx="3878773" cy="387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Google Shape;170;p19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 rot="5888520">
              <a:off x="-228273" y="-2772175"/>
              <a:ext cx="3878774" cy="38787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1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1"/>
          <p:cNvSpPr txBox="1">
            <a:spLocks noGrp="1"/>
          </p:cNvSpPr>
          <p:nvPr>
            <p:ph type="title"/>
          </p:nvPr>
        </p:nvSpPr>
        <p:spPr>
          <a:xfrm>
            <a:off x="4606970" y="540000"/>
            <a:ext cx="38238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6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subTitle" idx="1"/>
          </p:nvPr>
        </p:nvSpPr>
        <p:spPr>
          <a:xfrm>
            <a:off x="4606937" y="1460450"/>
            <a:ext cx="3823800" cy="12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1"/>
          <p:cNvSpPr>
            <a:spLocks noGrp="1"/>
          </p:cNvSpPr>
          <p:nvPr>
            <p:ph type="pic" idx="2"/>
          </p:nvPr>
        </p:nvSpPr>
        <p:spPr>
          <a:xfrm>
            <a:off x="457200" y="745500"/>
            <a:ext cx="3940800" cy="39408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5" name="Google Shape;185;p21"/>
          <p:cNvSpPr txBox="1"/>
          <p:nvPr/>
        </p:nvSpPr>
        <p:spPr>
          <a:xfrm>
            <a:off x="4606975" y="3509500"/>
            <a:ext cx="3823800" cy="8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CREDITS: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This presentation template was created by </a:t>
            </a:r>
            <a:r>
              <a:rPr lang="en-GB" sz="1200" b="1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includes icons by </a:t>
            </a:r>
            <a:r>
              <a:rPr lang="en-GB" sz="12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4"/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lang="en-GB" sz="12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5"/>
              </a:rPr>
              <a:t>Freepik</a:t>
            </a:r>
            <a:r>
              <a:rPr lang="en-GB" sz="1200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1200" b="1" u="sng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6" name="Google Shape;186;p21"/>
          <p:cNvSpPr/>
          <p:nvPr/>
        </p:nvSpPr>
        <p:spPr>
          <a:xfrm>
            <a:off x="8665175" y="1635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87" name="Google Shape;187;p21"/>
          <p:cNvSpPr/>
          <p:nvPr/>
        </p:nvSpPr>
        <p:spPr>
          <a:xfrm>
            <a:off x="-476425" y="-1101900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2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91" name="Google Shape;191;p22"/>
          <p:cNvGrpSpPr/>
          <p:nvPr/>
        </p:nvGrpSpPr>
        <p:grpSpPr>
          <a:xfrm>
            <a:off x="6926425" y="-1102400"/>
            <a:ext cx="2547900" cy="2547900"/>
            <a:chOff x="6926425" y="-1102400"/>
            <a:chExt cx="2547900" cy="2547900"/>
          </a:xfrm>
        </p:grpSpPr>
        <p:sp>
          <p:nvSpPr>
            <p:cNvPr id="192" name="Google Shape;192;p22"/>
            <p:cNvSpPr/>
            <p:nvPr/>
          </p:nvSpPr>
          <p:spPr>
            <a:xfrm>
              <a:off x="6926425" y="-11024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568325" y="5395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194" name="Google Shape;194;p2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3037688" y="3013950"/>
            <a:ext cx="3068576" cy="306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57660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3287900"/>
            <a:ext cx="1268400" cy="131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225" y="1381300"/>
            <a:ext cx="4342200" cy="4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5669400" y="1668900"/>
            <a:ext cx="3017400" cy="30174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" name="Google Shape;19;p3"/>
          <p:cNvSpPr/>
          <p:nvPr/>
        </p:nvSpPr>
        <p:spPr>
          <a:xfrm>
            <a:off x="-857075" y="433280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8691000" y="1165450"/>
            <a:ext cx="906000" cy="906000"/>
          </a:xfrm>
          <a:prstGeom prst="ellipse">
            <a:avLst/>
          </a:prstGeom>
          <a:solidFill>
            <a:srgbClr val="82E7C8">
              <a:alpha val="7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700000">
            <a:off x="-771198" y="2738526"/>
            <a:ext cx="3180247" cy="3180247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3"/>
          <p:cNvSpPr/>
          <p:nvPr/>
        </p:nvSpPr>
        <p:spPr>
          <a:xfrm>
            <a:off x="-833425" y="2920575"/>
            <a:ext cx="1641900" cy="1641900"/>
          </a:xfrm>
          <a:prstGeom prst="ellipse">
            <a:avLst/>
          </a:prstGeom>
          <a:solidFill>
            <a:srgbClr val="578AB8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-1285750" y="1969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6" name="Google Shape;26;p4"/>
          <p:cNvGrpSpPr/>
          <p:nvPr/>
        </p:nvGrpSpPr>
        <p:grpSpPr>
          <a:xfrm>
            <a:off x="4476575" y="-1178600"/>
            <a:ext cx="2762125" cy="6919000"/>
            <a:chOff x="4476575" y="-1178600"/>
            <a:chExt cx="2762125" cy="6919000"/>
          </a:xfrm>
        </p:grpSpPr>
        <p:sp>
          <p:nvSpPr>
            <p:cNvPr id="27" name="Google Shape;27;p4"/>
            <p:cNvSpPr/>
            <p:nvPr/>
          </p:nvSpPr>
          <p:spPr>
            <a:xfrm>
              <a:off x="4476575" y="-11786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6332700" y="48344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29" name="Google Shape;29;p4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966675">
            <a:off x="7194494" y="-1084077"/>
            <a:ext cx="3813105" cy="3813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6097082" y="2624825"/>
            <a:ext cx="23337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2"/>
          </p:nvPr>
        </p:nvSpPr>
        <p:spPr>
          <a:xfrm>
            <a:off x="713226" y="2624825"/>
            <a:ext cx="23337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 Medium"/>
              <a:buNone/>
              <a:defRPr sz="2000"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3"/>
          </p:nvPr>
        </p:nvSpPr>
        <p:spPr>
          <a:xfrm>
            <a:off x="6097075" y="2952525"/>
            <a:ext cx="2333700" cy="14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4"/>
          </p:nvPr>
        </p:nvSpPr>
        <p:spPr>
          <a:xfrm>
            <a:off x="713225" y="2952525"/>
            <a:ext cx="2333700" cy="14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>
            <a:spLocks noGrp="1"/>
          </p:cNvSpPr>
          <p:nvPr>
            <p:ph type="pic" idx="5"/>
          </p:nvPr>
        </p:nvSpPr>
        <p:spPr>
          <a:xfrm>
            <a:off x="3341250" y="1341000"/>
            <a:ext cx="2461500" cy="24615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8" name="Google Shape;38;p5"/>
          <p:cNvSpPr/>
          <p:nvPr/>
        </p:nvSpPr>
        <p:spPr>
          <a:xfrm>
            <a:off x="-425450" y="467345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9" name="Google Shape;39;p5"/>
          <p:cNvGrpSpPr/>
          <p:nvPr/>
        </p:nvGrpSpPr>
        <p:grpSpPr>
          <a:xfrm>
            <a:off x="1278300" y="-588725"/>
            <a:ext cx="8926700" cy="3456775"/>
            <a:chOff x="1278300" y="-588725"/>
            <a:chExt cx="8926700" cy="3456775"/>
          </a:xfrm>
        </p:grpSpPr>
        <p:sp>
          <p:nvSpPr>
            <p:cNvPr id="40" name="Google Shape;40;p5"/>
            <p:cNvSpPr/>
            <p:nvPr/>
          </p:nvSpPr>
          <p:spPr>
            <a:xfrm>
              <a:off x="8563100" y="122615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1278300" y="-5887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42" name="Google Shape;42;p5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2632591" y="3336300"/>
            <a:ext cx="3878773" cy="38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1121650" y="-1427575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47" name="Google Shape;47;p6"/>
          <p:cNvGrpSpPr/>
          <p:nvPr/>
        </p:nvGrpSpPr>
        <p:grpSpPr>
          <a:xfrm>
            <a:off x="-1196550" y="2962100"/>
            <a:ext cx="10801200" cy="1641900"/>
            <a:chOff x="-1196550" y="2962100"/>
            <a:chExt cx="10801200" cy="1641900"/>
          </a:xfrm>
        </p:grpSpPr>
        <p:sp>
          <p:nvSpPr>
            <p:cNvPr id="48" name="Google Shape;48;p6"/>
            <p:cNvSpPr/>
            <p:nvPr/>
          </p:nvSpPr>
          <p:spPr>
            <a:xfrm>
              <a:off x="-1196550" y="29621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8698650" y="3015300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50" name="Google Shape;50;p6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666390">
            <a:off x="-1338562" y="2905485"/>
            <a:ext cx="3397023" cy="3397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4801925" y="948213"/>
            <a:ext cx="3621900" cy="106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4808875" y="1947088"/>
            <a:ext cx="3621900" cy="22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>
            <a:spLocks noGrp="1"/>
          </p:cNvSpPr>
          <p:nvPr>
            <p:ph type="pic" idx="2"/>
          </p:nvPr>
        </p:nvSpPr>
        <p:spPr>
          <a:xfrm>
            <a:off x="457200" y="650700"/>
            <a:ext cx="4035600" cy="40356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6" name="Google Shape;56;p7"/>
          <p:cNvSpPr/>
          <p:nvPr/>
        </p:nvSpPr>
        <p:spPr>
          <a:xfrm>
            <a:off x="8678875" y="3270900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7" name="Google Shape;57;p7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2700000">
            <a:off x="5246676" y="-2596125"/>
            <a:ext cx="3674877" cy="3674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8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858900" cy="195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1" name="Google Shape;61;p8"/>
          <p:cNvSpPr>
            <a:spLocks noGrp="1"/>
          </p:cNvSpPr>
          <p:nvPr>
            <p:ph type="pic" idx="2"/>
          </p:nvPr>
        </p:nvSpPr>
        <p:spPr>
          <a:xfrm>
            <a:off x="4846000" y="827400"/>
            <a:ext cx="3858900" cy="38589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2" name="Google Shape;62;p8"/>
          <p:cNvSpPr/>
          <p:nvPr/>
        </p:nvSpPr>
        <p:spPr>
          <a:xfrm>
            <a:off x="-406075" y="3667688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910025" y="1489925"/>
            <a:ext cx="32250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2"/>
          </p:nvPr>
        </p:nvSpPr>
        <p:spPr>
          <a:xfrm>
            <a:off x="5008934" y="1489925"/>
            <a:ext cx="32250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8027875" y="4489988"/>
            <a:ext cx="1872300" cy="1872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9" name="Google Shape;69;p9"/>
          <p:cNvGrpSpPr/>
          <p:nvPr/>
        </p:nvGrpSpPr>
        <p:grpSpPr>
          <a:xfrm>
            <a:off x="-1318600" y="-551625"/>
            <a:ext cx="9501050" cy="2374325"/>
            <a:chOff x="-1318600" y="-551625"/>
            <a:chExt cx="9501050" cy="2374325"/>
          </a:xfrm>
        </p:grpSpPr>
        <p:sp>
          <p:nvSpPr>
            <p:cNvPr id="70" name="Google Shape;70;p9"/>
            <p:cNvSpPr/>
            <p:nvPr/>
          </p:nvSpPr>
          <p:spPr>
            <a:xfrm>
              <a:off x="-1318600" y="180800"/>
              <a:ext cx="1641900" cy="1641900"/>
            </a:xfrm>
            <a:prstGeom prst="ellipse">
              <a:avLst/>
            </a:prstGeom>
            <a:solidFill>
              <a:srgbClr val="578AB8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7276450" y="-551625"/>
              <a:ext cx="906000" cy="906000"/>
            </a:xfrm>
            <a:prstGeom prst="ellipse">
              <a:avLst/>
            </a:prstGeom>
            <a:solidFill>
              <a:srgbClr val="82E7C8">
                <a:alpha val="7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pic>
        <p:nvPicPr>
          <p:cNvPr id="72" name="Google Shape;72;p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flipH="1">
            <a:off x="3037688" y="3204450"/>
            <a:ext cx="3068576" cy="306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2400600" cy="80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  <p:sldLayoutId id="2147483668" r:id="rId18"/>
    <p:sldLayoutId id="2147483669" r:id="rId19"/>
    <p:sldLayoutId id="2147483670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free-icon/analysis_2316065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flaticon.com/free-icon/audio-waves_10181172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 txBox="1">
            <a:spLocks noGrp="1"/>
          </p:cNvSpPr>
          <p:nvPr>
            <p:ph type="ctrTitle"/>
          </p:nvPr>
        </p:nvSpPr>
        <p:spPr>
          <a:xfrm>
            <a:off x="446903" y="383858"/>
            <a:ext cx="4328372" cy="1920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en-US" sz="2800" b="1" dirty="0" err="1"/>
              <a:t>EchoMind</a:t>
            </a:r>
            <a:r>
              <a:rPr lang="en-US" sz="2800" b="1" dirty="0"/>
              <a:t>: Intelligent Audio Transformation via Text Prompts</a:t>
            </a:r>
            <a:endParaRPr lang="en-GB" sz="7200" b="1" dirty="0">
              <a:solidFill>
                <a:schemeClr val="tx1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460375" y="3375422"/>
            <a:ext cx="3385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Presented By: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ABOUHANE Zahra, BAZGOUR Yassine</a:t>
            </a:r>
          </a:p>
        </p:txBody>
      </p:sp>
      <p:sp>
        <p:nvSpPr>
          <p:cNvPr id="3" name="AutoShape 2" descr="blob:https://web.whatsapp.com/20ae320b-c229-4dc5-bd42-d695b8252ae7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C5653032-FB46-2C2F-AA4B-F23200E79B1F}"/>
              </a:ext>
            </a:extLst>
          </p:cNvPr>
          <p:cNvSpPr txBox="1"/>
          <p:nvPr/>
        </p:nvSpPr>
        <p:spPr>
          <a:xfrm>
            <a:off x="460375" y="3898642"/>
            <a:ext cx="20553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Supervised By: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Mohamed Amine Chadi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6E7ACC9-F496-69F4-4030-45264A6D9296}"/>
              </a:ext>
            </a:extLst>
          </p:cNvPr>
          <p:cNvSpPr txBox="1"/>
          <p:nvPr/>
        </p:nvSpPr>
        <p:spPr>
          <a:xfrm>
            <a:off x="6184231" y="4799057"/>
            <a:ext cx="290476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https://www.flaticon.com/search?word=data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91E510-979E-E792-CD10-FAA494527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9222" y="383858"/>
            <a:ext cx="4680510" cy="417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F042ABD-EAF3-BB3C-1C50-CB6019839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F84D4E37-D5F6-0704-01FE-186B526895B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en-GB" b="1" dirty="0">
                <a:solidFill>
                  <a:schemeClr val="tx1"/>
                </a:solidFill>
              </a:rPr>
              <a:t>D</a:t>
            </a:r>
            <a:r>
              <a:rPr lang="en-US" altLang="en-GB" b="1" dirty="0" err="1">
                <a:solidFill>
                  <a:schemeClr val="tx1"/>
                </a:solidFill>
              </a:rPr>
              <a:t>ata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7054526D-3431-5E67-6E8E-E385CA3EFB52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4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10293D-EA4C-B88E-2B9B-9C4280F4E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F54B8B-A43F-FED1-0AEB-ED55DC3B79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64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40E26F29-14BD-222A-6EE6-72901CA45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12DD4F-397F-A4EC-03BE-4DCB1A86DD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6106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86FE67-A4A4-CECE-441E-8EC603F62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3706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4" name="Google Shape;267;p44">
            <a:extLst>
              <a:ext uri="{FF2B5EF4-FFF2-40B4-BE49-F238E27FC236}">
                <a16:creationId xmlns:a16="http://schemas.microsoft.com/office/drawing/2014/main" id="{43170268-1B75-4148-2F89-7DAFF11EAC02}"/>
              </a:ext>
            </a:extLst>
          </p:cNvPr>
          <p:cNvSpPr txBox="1">
            <a:spLocks/>
          </p:cNvSpPr>
          <p:nvPr/>
        </p:nvSpPr>
        <p:spPr>
          <a:xfrm>
            <a:off x="2233974" y="460796"/>
            <a:ext cx="4676052" cy="72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GB" sz="1600" b="1" dirty="0">
                <a:solidFill>
                  <a:schemeClr val="tx1"/>
                </a:solidFill>
              </a:rPr>
              <a:t>Samples From The Dataset</a:t>
            </a:r>
          </a:p>
        </p:txBody>
      </p:sp>
    </p:spTree>
    <p:extLst>
      <p:ext uri="{BB962C8B-B14F-4D97-AF65-F5344CB8AC3E}">
        <p14:creationId xmlns:p14="http://schemas.microsoft.com/office/powerpoint/2010/main" val="1575869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9467114-91C1-AA57-F9F2-48988DD4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E9A0E6-77D8-FB7A-D243-577A9BB737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B7940FC-341D-E879-A089-595245D5E9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788" y="1448365"/>
            <a:ext cx="769620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7,023 images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b="1" dirty="0">
                <a:solidFill>
                  <a:schemeClr val="tx1"/>
                </a:solidFill>
                <a:latin typeface="Arial" panose="020B0604020202020204" pitchFamily="34" charset="0"/>
              </a:rPr>
              <a:t>4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diagnostic categories | 1 Normal | 3 Abnormal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b="1" dirty="0"/>
              <a:t>Image Modality:</a:t>
            </a:r>
            <a:r>
              <a:rPr lang="en-US" sz="2000" dirty="0"/>
              <a:t> </a:t>
            </a:r>
            <a:r>
              <a:rPr lang="en-US" sz="2000" b="1" dirty="0"/>
              <a:t>T1-weighted contrast-enhanced MRI scans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High-resolution images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 imbalance with abnormal as majority class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b="1" dirty="0"/>
              <a:t>Labels confirmed by expert radiologists and pathologists to ensure diagnostic accuracy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432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7E7179E5-369C-CB0F-CF76-70A522930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78014A-93E4-16C8-8CA8-2101A104E7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456CA7-A621-677B-1BDC-B756EB7213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146" name="Picture 2" descr="Binary code ">
            <a:extLst>
              <a:ext uri="{FF2B5EF4-FFF2-40B4-BE49-F238E27FC236}">
                <a16:creationId xmlns:a16="http://schemas.microsoft.com/office/drawing/2014/main" id="{5046BD2E-AB27-2B46-C365-8B4D69D8B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648436" y="472406"/>
            <a:ext cx="1223633" cy="122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Distribution ">
            <a:extLst>
              <a:ext uri="{FF2B5EF4-FFF2-40B4-BE49-F238E27FC236}">
                <a16:creationId xmlns:a16="http://schemas.microsoft.com/office/drawing/2014/main" id="{2C1895DA-D170-FCC1-2D28-458454E4B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189581" y="471487"/>
            <a:ext cx="1223633" cy="122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A90C46C8-7D30-A561-ED4E-DCFACA4EFF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5341" y="2051311"/>
            <a:ext cx="327211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 Skin Classifier Data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32B1E45-2C8C-8936-6DEA-488D5FFE2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843" y="2051313"/>
            <a:ext cx="343681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Binary</a:t>
            </a:r>
            <a:r>
              <a:rPr kumimoji="0" lang="fr-FR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Skin Classifier Data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06D815E-AE5D-F8EC-523E-338F392C82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843" y="2554334"/>
            <a:ext cx="376069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Before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: 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Classes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Abnormal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Classes: NUM Images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N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ormal Classes: 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Images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fr-FR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fr-FR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Classes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Abnormal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Class: NUM Images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Normal Class: 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Images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90A4758A-CC43-E68B-A096-DB9DCE2B4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5341" y="2554332"/>
            <a:ext cx="3873845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Before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: 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Classes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Abnormal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Classes: NUM Images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Normal Classes:  8061 Images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fr-FR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fr-FR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Classes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mel: NUM Images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kumimoji="0" lang="fr-FR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bcc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NUM</a:t>
            </a:r>
            <a:r>
              <a:rPr kumimoji="0" lang="fr-FR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Images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fr-FR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akiec</a:t>
            </a:r>
            <a:r>
              <a:rPr lang="fr-FR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: NUM Images</a:t>
            </a:r>
            <a:endParaRPr kumimoji="0" lang="fr-FR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105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09E0D6C8-7B0C-9898-584E-DC376D76C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14E3EEB9-B30F-0C73-C99B-5EB3906BA72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A7418575-0055-B7D7-0999-D750194AC358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5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FA7AAD-28BD-6461-F5F0-009B51DD8B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6152C4-E04B-0087-A1BA-FD555BCBA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809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B22E7597-96D4-B174-1827-70C7DDE2B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F6C9CF-A729-A7F6-12F9-853EFA4F95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25BFC1-134F-B16B-BD23-133ABC8A39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3B4CC585-5242-4AC9-907D-AD2702E19036}"/>
              </a:ext>
            </a:extLst>
          </p:cNvPr>
          <p:cNvSpPr txBox="1">
            <a:spLocks/>
          </p:cNvSpPr>
          <p:nvPr/>
        </p:nvSpPr>
        <p:spPr>
          <a:xfrm>
            <a:off x="2057727" y="414405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EfficientNetV2B0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346F15C-C31D-F5A1-BAC1-C1D6E934542D}"/>
              </a:ext>
            </a:extLst>
          </p:cNvPr>
          <p:cNvSpPr txBox="1"/>
          <p:nvPr/>
        </p:nvSpPr>
        <p:spPr>
          <a:xfrm>
            <a:off x="363070" y="1994282"/>
            <a:ext cx="55603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dirty="0"/>
              <a:t>LINK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6D1790D-05EA-AD1E-5F69-F82A5D3D88BA}"/>
              </a:ext>
            </a:extLst>
          </p:cNvPr>
          <p:cNvSpPr txBox="1"/>
          <p:nvPr/>
        </p:nvSpPr>
        <p:spPr>
          <a:xfrm>
            <a:off x="363070" y="3432988"/>
            <a:ext cx="55603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dirty="0"/>
              <a:t>LINK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22C05D83-C708-9D68-8638-5865C239B2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3428" y="2001976"/>
            <a:ext cx="2691652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300" b="1" dirty="0">
                <a:solidFill>
                  <a:srgbClr val="333333"/>
                </a:solidFill>
                <a:latin typeface="HelveticaNeue Regular"/>
              </a:rPr>
              <a:t>A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ccuracy:</a:t>
            </a:r>
            <a:r>
              <a:rPr kumimoji="0" lang="en-US" altLang="en-US" sz="13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9</a:t>
            </a:r>
            <a:r>
              <a:rPr lang="en-US" altLang="en-US" sz="1500" b="1" dirty="0">
                <a:solidFill>
                  <a:srgbClr val="333333"/>
                </a:solidFill>
                <a:latin typeface="MathJax_Main-bold"/>
              </a:rPr>
              <a:t>6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% |</a:t>
            </a:r>
            <a:r>
              <a:rPr kumimoji="0" lang="en-US" altLang="en-US" sz="15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 Recall: 100%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764292BD-717A-63C6-459F-7FA5654AEA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3428" y="2714607"/>
            <a:ext cx="2906805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300" b="1" dirty="0">
                <a:solidFill>
                  <a:srgbClr val="333333"/>
                </a:solidFill>
                <a:latin typeface="HelveticaNeue Regular"/>
              </a:rPr>
              <a:t>A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ccuracy:</a:t>
            </a:r>
            <a:r>
              <a:rPr kumimoji="0" lang="en-US" altLang="en-US" sz="13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9</a:t>
            </a:r>
            <a:r>
              <a:rPr lang="en-US" altLang="en-US" sz="1500" b="1" dirty="0">
                <a:solidFill>
                  <a:srgbClr val="333333"/>
                </a:solidFill>
                <a:latin typeface="MathJax_Main-bold"/>
              </a:rPr>
              <a:t>8% (ISIC) 99% (HAM)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1CAC8B0-93A9-A2A5-B8A0-AFDFFB7A8C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3428" y="3325266"/>
            <a:ext cx="2691652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>
              <a:buClrTx/>
            </a:pPr>
            <a:r>
              <a:rPr lang="en-US" altLang="en-US" sz="1300" b="1" dirty="0">
                <a:solidFill>
                  <a:srgbClr val="333333"/>
                </a:solidFill>
                <a:latin typeface="HelveticaNeue Regular"/>
              </a:rPr>
              <a:t>A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ccuracy:</a:t>
            </a:r>
            <a:r>
              <a:rPr kumimoji="0" lang="en-US" altLang="en-US" sz="13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9</a:t>
            </a:r>
            <a:r>
              <a:rPr lang="en-US" altLang="en-US" sz="1500" b="1" dirty="0">
                <a:solidFill>
                  <a:srgbClr val="333333"/>
                </a:solidFill>
                <a:latin typeface="MathJax_Main-bold"/>
              </a:rPr>
              <a:t>9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% (Detection)</a:t>
            </a:r>
            <a:r>
              <a:rPr kumimoji="0" lang="en-US" altLang="en-US" sz="1500" b="1" i="0" u="none" strike="noStrike" cap="none" normalizeH="0" dirty="0">
                <a:ln>
                  <a:noFill/>
                </a:ln>
                <a:solidFill>
                  <a:srgbClr val="333333"/>
                </a:solidFill>
                <a:effectLst/>
                <a:latin typeface="MathJax_Main-bold"/>
              </a:rPr>
              <a:t> </a:t>
            </a:r>
            <a:r>
              <a:rPr lang="en-US" altLang="en-US" sz="1300" b="1" dirty="0">
                <a:solidFill>
                  <a:srgbClr val="333333"/>
                </a:solidFill>
                <a:latin typeface="HelveticaNeue Regular"/>
              </a:rPr>
              <a:t>Accuracy: </a:t>
            </a:r>
            <a:r>
              <a:rPr lang="en-US" altLang="en-US" sz="1500" b="1" dirty="0">
                <a:solidFill>
                  <a:srgbClr val="333333"/>
                </a:solidFill>
                <a:latin typeface="MathJax_Main-bold"/>
              </a:rPr>
              <a:t>99% (Classification) 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16DA580D-7A69-629C-B8F8-3984872DA4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069" y="1808258"/>
            <a:ext cx="96818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b="1" dirty="0">
                <a:solidFill>
                  <a:srgbClr val="FF0000"/>
                </a:solidFill>
                <a:latin typeface="HelveticaNeue Regular"/>
              </a:rPr>
              <a:t>India 2025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8A054C8D-07FB-5F2C-7188-DDE8809B38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070" y="2541517"/>
            <a:ext cx="968188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b="1" dirty="0">
                <a:solidFill>
                  <a:srgbClr val="FF0000"/>
                </a:solidFill>
                <a:latin typeface="HelveticaNeue Regular"/>
              </a:rPr>
              <a:t>India 2024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35894E6E-CDF6-CD7D-F2EA-7E5B2BCD11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070" y="3267592"/>
            <a:ext cx="158675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b="1" dirty="0">
                <a:solidFill>
                  <a:srgbClr val="FF0000"/>
                </a:solidFill>
                <a:latin typeface="HelveticaNeue Regular"/>
              </a:rPr>
              <a:t>Saudi Arabia 2022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AC603B3-E670-A848-C012-8DDAAF357A7B}"/>
              </a:ext>
            </a:extLst>
          </p:cNvPr>
          <p:cNvSpPr txBox="1"/>
          <p:nvPr/>
        </p:nvSpPr>
        <p:spPr>
          <a:xfrm>
            <a:off x="363070" y="2720357"/>
            <a:ext cx="55603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152039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509B6089-11C6-1631-BD76-784CE7C70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15E6AA-A25C-E83B-433A-D391C37523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B97FB7-032C-CB2D-32DF-294E560937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Google Shape;267;p44">
            <a:extLst>
              <a:ext uri="{FF2B5EF4-FFF2-40B4-BE49-F238E27FC236}">
                <a16:creationId xmlns:a16="http://schemas.microsoft.com/office/drawing/2014/main" id="{E015A04B-3699-0765-70B6-A22279AC6941}"/>
              </a:ext>
            </a:extLst>
          </p:cNvPr>
          <p:cNvSpPr txBox="1">
            <a:spLocks/>
          </p:cNvSpPr>
          <p:nvPr/>
        </p:nvSpPr>
        <p:spPr>
          <a:xfrm>
            <a:off x="2057727" y="414405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b="1" dirty="0">
                <a:solidFill>
                  <a:schemeClr val="tx1"/>
                </a:solidFill>
              </a:rPr>
              <a:t>EfficientNetV2B0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1C8A61B-79AC-6C38-BB5D-9654F62846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0968" y="1805547"/>
            <a:ext cx="576206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 Size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224 × 224 × 3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Parameters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7,184,897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Size: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7,184,897 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(parameter)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x 4 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(byte)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= 27.4 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(Mb)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FLOPs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~0.98B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Depth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237 layers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Training Speed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Faster than EfficientNetV1 due to fused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MBConv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blocks</a:t>
            </a:r>
          </a:p>
        </p:txBody>
      </p:sp>
    </p:spTree>
    <p:extLst>
      <p:ext uri="{BB962C8B-B14F-4D97-AF65-F5344CB8AC3E}">
        <p14:creationId xmlns:p14="http://schemas.microsoft.com/office/powerpoint/2010/main" val="843104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2D86B22C-3007-CD7A-E78B-CFCB7823D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5037F560-EC4F-0555-AF16-80FD652856C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52287E4F-6B87-A4DF-2637-7529C9B423C8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6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6ED17C-ADBE-720A-5468-53CA6A9AA3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49B80A-6EE8-A51F-91EC-7F6EC62501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0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94715AD7-4F40-9099-FE40-F5312F2AA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909820-4778-1218-DDA7-E81F461F58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B17844-49C6-D79F-AEEF-CE7D582947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194" name="Picture 2" descr="Html ">
            <a:extLst>
              <a:ext uri="{FF2B5EF4-FFF2-40B4-BE49-F238E27FC236}">
                <a16:creationId xmlns:a16="http://schemas.microsoft.com/office/drawing/2014/main" id="{015F68B2-0BFE-9E24-56AC-39328A19B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7" y="1961308"/>
            <a:ext cx="1183964" cy="118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ss 3 ">
            <a:extLst>
              <a:ext uri="{FF2B5EF4-FFF2-40B4-BE49-F238E27FC236}">
                <a16:creationId xmlns:a16="http://schemas.microsoft.com/office/drawing/2014/main" id="{B0DBF342-EF0C-613F-71DC-FF54737EB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466" y="1937949"/>
            <a:ext cx="1183901" cy="1183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Js ">
            <a:extLst>
              <a:ext uri="{FF2B5EF4-FFF2-40B4-BE49-F238E27FC236}">
                <a16:creationId xmlns:a16="http://schemas.microsoft.com/office/drawing/2014/main" id="{468217CA-5227-8DFB-BF04-D3CD10609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149" y="1937949"/>
            <a:ext cx="1183901" cy="1183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267;p44">
            <a:extLst>
              <a:ext uri="{FF2B5EF4-FFF2-40B4-BE49-F238E27FC236}">
                <a16:creationId xmlns:a16="http://schemas.microsoft.com/office/drawing/2014/main" id="{F1A3A142-56D5-742A-632E-670ADD9725BF}"/>
              </a:ext>
            </a:extLst>
          </p:cNvPr>
          <p:cNvSpPr txBox="1">
            <a:spLocks/>
          </p:cNvSpPr>
          <p:nvPr/>
        </p:nvSpPr>
        <p:spPr>
          <a:xfrm>
            <a:off x="2151856" y="804881"/>
            <a:ext cx="4840287" cy="84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2400" b="1" dirty="0">
                <a:solidFill>
                  <a:schemeClr val="tx1"/>
                </a:solidFill>
              </a:rPr>
              <a:t>T</a:t>
            </a:r>
            <a:r>
              <a:rPr lang="en-US" altLang="en-GB" sz="2400" b="1" dirty="0" err="1">
                <a:solidFill>
                  <a:schemeClr val="tx1"/>
                </a:solidFill>
              </a:rPr>
              <a:t>echnologies</a:t>
            </a:r>
            <a:r>
              <a:rPr lang="en-US" altLang="en-GB" sz="2400" b="1" dirty="0">
                <a:solidFill>
                  <a:schemeClr val="tx1"/>
                </a:solidFill>
              </a:rPr>
              <a:t> Used</a:t>
            </a:r>
          </a:p>
        </p:txBody>
      </p:sp>
      <p:sp>
        <p:nvSpPr>
          <p:cNvPr id="6" name="Google Shape;267;p44">
            <a:extLst>
              <a:ext uri="{FF2B5EF4-FFF2-40B4-BE49-F238E27FC236}">
                <a16:creationId xmlns:a16="http://schemas.microsoft.com/office/drawing/2014/main" id="{2CA73C30-E2CB-C579-12DC-B394FEB31006}"/>
              </a:ext>
            </a:extLst>
          </p:cNvPr>
          <p:cNvSpPr txBox="1">
            <a:spLocks/>
          </p:cNvSpPr>
          <p:nvPr/>
        </p:nvSpPr>
        <p:spPr>
          <a:xfrm>
            <a:off x="2632678" y="3222757"/>
            <a:ext cx="1553183" cy="436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Javascript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sp>
        <p:nvSpPr>
          <p:cNvPr id="9" name="Google Shape;267;p44">
            <a:extLst>
              <a:ext uri="{FF2B5EF4-FFF2-40B4-BE49-F238E27FC236}">
                <a16:creationId xmlns:a16="http://schemas.microsoft.com/office/drawing/2014/main" id="{9EA21EC0-C646-FF0D-641A-9C34A95DA5BA}"/>
              </a:ext>
            </a:extLst>
          </p:cNvPr>
          <p:cNvSpPr txBox="1">
            <a:spLocks/>
          </p:cNvSpPr>
          <p:nvPr/>
        </p:nvSpPr>
        <p:spPr>
          <a:xfrm>
            <a:off x="706828" y="3206830"/>
            <a:ext cx="1285823" cy="49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altLang="en-GB" sz="1800" dirty="0">
                <a:solidFill>
                  <a:schemeClr val="tx1"/>
                </a:solidFill>
              </a:rPr>
              <a:t>HTML</a:t>
            </a:r>
          </a:p>
        </p:txBody>
      </p:sp>
      <p:sp>
        <p:nvSpPr>
          <p:cNvPr id="10" name="Google Shape;267;p44">
            <a:extLst>
              <a:ext uri="{FF2B5EF4-FFF2-40B4-BE49-F238E27FC236}">
                <a16:creationId xmlns:a16="http://schemas.microsoft.com/office/drawing/2014/main" id="{9D2D02D6-65DD-5463-F02A-B9979FBA50E7}"/>
              </a:ext>
            </a:extLst>
          </p:cNvPr>
          <p:cNvSpPr txBox="1">
            <a:spLocks/>
          </p:cNvSpPr>
          <p:nvPr/>
        </p:nvSpPr>
        <p:spPr>
          <a:xfrm>
            <a:off x="5072630" y="3210050"/>
            <a:ext cx="1123737" cy="469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CSS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0F1E6247-4806-1A5C-B6B4-D9BA1D62D7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4796" y="1851354"/>
            <a:ext cx="1471826" cy="1355476"/>
          </a:xfrm>
          <a:prstGeom prst="rect">
            <a:avLst/>
          </a:prstGeom>
        </p:spPr>
      </p:pic>
      <p:sp>
        <p:nvSpPr>
          <p:cNvPr id="15" name="Google Shape;267;p44">
            <a:extLst>
              <a:ext uri="{FF2B5EF4-FFF2-40B4-BE49-F238E27FC236}">
                <a16:creationId xmlns:a16="http://schemas.microsoft.com/office/drawing/2014/main" id="{9A214325-291C-1AC2-8FB6-20E74F620EE8}"/>
              </a:ext>
            </a:extLst>
          </p:cNvPr>
          <p:cNvSpPr txBox="1">
            <a:spLocks/>
          </p:cNvSpPr>
          <p:nvPr/>
        </p:nvSpPr>
        <p:spPr>
          <a:xfrm>
            <a:off x="7108840" y="3189209"/>
            <a:ext cx="1123737" cy="469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dirty="0">
                <a:solidFill>
                  <a:schemeClr val="tx1"/>
                </a:solidFill>
              </a:rPr>
              <a:t>Python</a:t>
            </a:r>
            <a:endParaRPr lang="en-US" altLang="en-GB" sz="1800" dirty="0">
              <a:solidFill>
                <a:schemeClr val="tx1"/>
              </a:solidFill>
            </a:endParaRPr>
          </a:p>
        </p:txBody>
      </p:sp>
      <p:sp>
        <p:nvSpPr>
          <p:cNvPr id="4" name="Accolade fermante 3">
            <a:extLst>
              <a:ext uri="{FF2B5EF4-FFF2-40B4-BE49-F238E27FC236}">
                <a16:creationId xmlns:a16="http://schemas.microsoft.com/office/drawing/2014/main" id="{E7DC552E-7D51-CA8A-6775-CE97AE8480C3}"/>
              </a:ext>
            </a:extLst>
          </p:cNvPr>
          <p:cNvSpPr/>
          <p:nvPr/>
        </p:nvSpPr>
        <p:spPr>
          <a:xfrm rot="5400000">
            <a:off x="3282889" y="1530126"/>
            <a:ext cx="373559" cy="5072265"/>
          </a:xfrm>
          <a:prstGeom prst="righ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267;p44">
            <a:extLst>
              <a:ext uri="{FF2B5EF4-FFF2-40B4-BE49-F238E27FC236}">
                <a16:creationId xmlns:a16="http://schemas.microsoft.com/office/drawing/2014/main" id="{3D89AEBE-D628-43CC-0CE2-BEDCBB100A30}"/>
              </a:ext>
            </a:extLst>
          </p:cNvPr>
          <p:cNvSpPr txBox="1">
            <a:spLocks/>
          </p:cNvSpPr>
          <p:nvPr/>
        </p:nvSpPr>
        <p:spPr>
          <a:xfrm>
            <a:off x="2606110" y="4372996"/>
            <a:ext cx="1727118" cy="46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b="1" dirty="0">
                <a:solidFill>
                  <a:schemeClr val="tx1"/>
                </a:solidFill>
              </a:rPr>
              <a:t>Frontend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A2139018-EC7E-BFD9-0DA5-1926844C113A}"/>
              </a:ext>
            </a:extLst>
          </p:cNvPr>
          <p:cNvSpPr txBox="1">
            <a:spLocks/>
          </p:cNvSpPr>
          <p:nvPr/>
        </p:nvSpPr>
        <p:spPr>
          <a:xfrm>
            <a:off x="6807149" y="3788958"/>
            <a:ext cx="1727118" cy="46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altLang="en-GB" sz="1800" b="1" dirty="0">
                <a:solidFill>
                  <a:schemeClr val="tx1"/>
                </a:solidFill>
              </a:rPr>
              <a:t>Backend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837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834AA417-EEF6-521A-FE4C-A80913E24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10E827-3F93-390F-6F7E-2BD03F86CF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7848A4-12CC-9120-D2D2-44A41C1AF8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5BED75-B04B-5DFB-E204-8B888BB56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188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Problematic</a:t>
            </a:r>
          </a:p>
        </p:txBody>
      </p:sp>
      <p:sp>
        <p:nvSpPr>
          <p:cNvPr id="268" name="Google Shape;268;p44"/>
          <p:cNvSpPr txBox="1">
            <a:spLocks noGrp="1"/>
          </p:cNvSpPr>
          <p:nvPr/>
        </p:nvSpPr>
        <p:spPr>
          <a:xfrm>
            <a:off x="1950300" y="1069500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01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1471F837-F324-11B2-D1E4-C16690AB1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C55FBA-FA0C-B62B-03BE-95764B25F1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0C52A3-D637-FC76-70DB-813418CC1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3CF85D-3113-F551-2D12-06B705016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0315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D7AE424B-E628-D5E4-BDB6-B3BA1F9E1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41684BD7-63E5-992E-F2DA-774988D0FEB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0D4DFD35-DEFD-8EED-852D-2DFB20E8FDBE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7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34DBB1-26BC-0434-808E-78F80B9FA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5A9041-D640-6199-91C8-3C996779CD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76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FB8D7ED-27EA-17AA-11B0-E9ACFB1D3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228730-49CD-1AED-54BD-CDDED44AC0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74EB30-6C91-40B3-4E06-2130FF044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0D9AA2C-5112-071C-F134-3D5536CB0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873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2064DABC-0B00-5A9C-393A-468A6B764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EA9339-CE0F-09E9-9F95-90C5DB8F92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3029DD-78D2-F70A-7023-231D6C3135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E9DF583-6795-87FE-A71B-101FF562E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21" y="320710"/>
            <a:ext cx="9004157" cy="4502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19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933357A8-4C6F-7AC3-012B-5803F56361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97ABE55-9A5E-E99F-83F7-361356980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7B2E41-4904-B24F-17ED-3FB667955A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D556F68-1ABA-1AEE-719F-FB5820538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5" y="304800"/>
            <a:ext cx="9085169" cy="454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4511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F66A66B7-95F6-6123-0483-B39D462C5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6029C7-39B5-4971-ED85-CD9EC7464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8FDD00-4CCF-19C5-D845-DD65232B23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24B4116-1361-3DAC-F094-52248F5EF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43999" cy="513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267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370D2B05-CB4D-0AC2-9380-F762E5FD7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9DB900-BBDB-07D1-CA91-5BC0E84D18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55E416-98A3-7D8D-8785-8D40EBB1E6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F76B361-D361-32BA-6B17-0681DA56F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575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502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3CA86B0E-24CB-B081-74B8-726CBEEDA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F3B74B-82BC-9371-2D8D-92E643C4BC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688142-3616-7B12-9278-413E5C9990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B6748E-E962-7ED9-E3C0-FB2A9BDD4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575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760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24730995-D70B-C5FD-E9AE-5BF990F10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6AE2DB-482A-BC8D-2999-6258DA9C92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8A8F0E-0201-022C-83A9-B8EBACE363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C2611DA-87A9-FCEA-E660-30A3B8F31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198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42DAC83C-2E5C-AD8F-D8DB-5F4533489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550FDD-C579-F3A4-C409-65EA8178D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C2B202-DF80-AA79-5601-5807FB5115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C731E92-1FC1-E7E1-CDFE-EA2A815B6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648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 idx="4294967295"/>
          </p:nvPr>
        </p:nvSpPr>
        <p:spPr>
          <a:xfrm>
            <a:off x="303211" y="943694"/>
            <a:ext cx="8537575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4800" b="1" dirty="0"/>
              <a:t>73% </a:t>
            </a:r>
            <a:endParaRPr lang="en-US" altLang="en-GB" sz="7200" b="1" dirty="0">
              <a:solidFill>
                <a:schemeClr val="tx1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83023" y="4338426"/>
            <a:ext cx="78165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https://blog.adobe.com/en/publish/2024/10/08/adobes-ai-creative-frontier-study-reveals-creators-views-opportunities-risks-generative-ai</a:t>
            </a:r>
          </a:p>
        </p:txBody>
      </p:sp>
      <p:sp>
        <p:nvSpPr>
          <p:cNvPr id="2" name="Titre 5">
            <a:extLst>
              <a:ext uri="{FF2B5EF4-FFF2-40B4-BE49-F238E27FC236}">
                <a16:creationId xmlns:a16="http://schemas.microsoft.com/office/drawing/2014/main" id="{B00900ED-F478-0FCA-E429-FE2163BB52AB}"/>
              </a:ext>
            </a:extLst>
          </p:cNvPr>
          <p:cNvSpPr txBox="1">
            <a:spLocks/>
          </p:cNvSpPr>
          <p:nvPr/>
        </p:nvSpPr>
        <p:spPr>
          <a:xfrm>
            <a:off x="720000" y="1839258"/>
            <a:ext cx="7704000" cy="1378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>
              <a:lnSpc>
                <a:spcPts val="4725"/>
              </a:lnSpc>
            </a:pPr>
            <a:r>
              <a:rPr lang="en-US" sz="2400" dirty="0"/>
              <a:t>of creators struggle with complex audio editing tools when trying to improve sound quality</a:t>
            </a:r>
          </a:p>
          <a:p>
            <a:pPr>
              <a:lnSpc>
                <a:spcPts val="4725"/>
              </a:lnSpc>
            </a:pPr>
            <a:r>
              <a:rPr lang="en-US" sz="2400" dirty="0"/>
              <a:t>(2024, Adobe Research)</a:t>
            </a:r>
            <a:endParaRPr lang="en-US" sz="2400" b="1" dirty="0">
              <a:solidFill>
                <a:schemeClr val="tx1"/>
              </a:solidFill>
              <a:effectLst/>
              <a:latin typeface="YAFdJt8dAY0 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472A6ACC-6184-4FB9-4ECD-B3B1B781A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5BB00A1E-C1CC-90C5-5D6C-37411FFF1BB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Demo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987A3FF3-C9E5-F190-69D5-8E64F207782D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8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1EBDD7-256C-314C-8C9C-A9BB7EB60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B5EED7-7A1F-4ABB-3A62-D616A58B62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5998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9F6ACE3-F6D4-1DAB-2621-DF57B9364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8EC432BD-D4E2-46BF-C314-31377777B6E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Discussion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EF85B1DD-5F76-D09F-2839-45E83A300642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b="1" dirty="0">
                <a:solidFill>
                  <a:schemeClr val="tx1"/>
                </a:solidFill>
              </a:rPr>
              <a:t>9</a:t>
            </a:r>
            <a:endParaRPr lang="en-US" altLang="en-GB"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3CB486-5BAA-30D0-AE91-82E02BA8B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5DEF04-445F-63B1-EE48-14E42671F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673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E16A531C-34B8-8C7F-BEB1-E7C6BC2D2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7460BA54-2717-BD26-8640-CA62280CD28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Benefits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8058E4-CE66-9F8D-F64B-744982A55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79FA8B-8A5E-9B60-E975-5C2095B625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5567D96C-ED67-5376-7F4A-E878D16C5027}"/>
              </a:ext>
            </a:extLst>
          </p:cNvPr>
          <p:cNvSpPr txBox="1">
            <a:spLocks/>
          </p:cNvSpPr>
          <p:nvPr/>
        </p:nvSpPr>
        <p:spPr>
          <a:xfrm>
            <a:off x="702991" y="3130676"/>
            <a:ext cx="2073088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600" b="1" dirty="0">
                <a:solidFill>
                  <a:schemeClr val="tx1"/>
                </a:solidFill>
              </a:rPr>
              <a:t>Content 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Creation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11" name="Google Shape;267;p44">
            <a:extLst>
              <a:ext uri="{FF2B5EF4-FFF2-40B4-BE49-F238E27FC236}">
                <a16:creationId xmlns:a16="http://schemas.microsoft.com/office/drawing/2014/main" id="{99DB3B8C-4548-FC35-22F2-7000A3694C9C}"/>
              </a:ext>
            </a:extLst>
          </p:cNvPr>
          <p:cNvSpPr txBox="1">
            <a:spLocks/>
          </p:cNvSpPr>
          <p:nvPr/>
        </p:nvSpPr>
        <p:spPr>
          <a:xfrm>
            <a:off x="3267798" y="3130677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fr-FR" sz="1600" b="1" dirty="0">
                <a:solidFill>
                  <a:schemeClr val="tx1"/>
                </a:solidFill>
              </a:rPr>
              <a:t>E</a:t>
            </a:r>
            <a:r>
              <a:rPr lang="en-US" sz="1600" b="1" dirty="0" err="1">
                <a:solidFill>
                  <a:schemeClr val="tx1"/>
                </a:solidFill>
              </a:rPr>
              <a:t>ducation</a:t>
            </a:r>
            <a:r>
              <a:rPr lang="en-US" sz="1600" b="1" dirty="0">
                <a:solidFill>
                  <a:schemeClr val="tx1"/>
                </a:solidFill>
              </a:rPr>
              <a:t> and 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Training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12" name="Google Shape;267;p44">
            <a:extLst>
              <a:ext uri="{FF2B5EF4-FFF2-40B4-BE49-F238E27FC236}">
                <a16:creationId xmlns:a16="http://schemas.microsoft.com/office/drawing/2014/main" id="{D5ABA7DF-9F0F-5105-063E-78EE39A08827}"/>
              </a:ext>
            </a:extLst>
          </p:cNvPr>
          <p:cNvSpPr txBox="1">
            <a:spLocks/>
          </p:cNvSpPr>
          <p:nvPr/>
        </p:nvSpPr>
        <p:spPr>
          <a:xfrm>
            <a:off x="6291368" y="3130675"/>
            <a:ext cx="2000251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600" b="1" dirty="0">
                <a:solidFill>
                  <a:schemeClr val="tx1"/>
                </a:solidFill>
              </a:rPr>
              <a:t>Media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Production</a:t>
            </a:r>
            <a:endParaRPr lang="en-GB" sz="1600" b="1" dirty="0">
              <a:solidFill>
                <a:schemeClr val="tx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66CC7B7-7D96-71B4-D650-C83C861D5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67167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97B67EB-F55A-37BF-7B33-E34C42A21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066" y="167167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439E7CB-1CBB-945D-5D65-E6A358242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894" y="167167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7613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58E9DE80-ABC1-4BFC-A85B-A1371DA92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65056CAC-AB52-4652-B724-DA91F75D451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Limitations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C6475A-D333-F8A6-F2EE-8654E41CC7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4DBFD1-DD6C-430E-2F73-E167F0F24B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Google Shape;267;p44">
            <a:extLst>
              <a:ext uri="{FF2B5EF4-FFF2-40B4-BE49-F238E27FC236}">
                <a16:creationId xmlns:a16="http://schemas.microsoft.com/office/drawing/2014/main" id="{E7C2A75F-AF33-5EF1-295C-C8949BB05A2D}"/>
              </a:ext>
            </a:extLst>
          </p:cNvPr>
          <p:cNvSpPr txBox="1">
            <a:spLocks/>
          </p:cNvSpPr>
          <p:nvPr/>
        </p:nvSpPr>
        <p:spPr>
          <a:xfrm>
            <a:off x="5304700" y="3230498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</a:rPr>
              <a:t>Generalization </a:t>
            </a:r>
          </a:p>
          <a:p>
            <a:pPr algn="ctr"/>
            <a:r>
              <a:rPr lang="en-US" sz="1800" b="1" dirty="0">
                <a:solidFill>
                  <a:schemeClr val="tx1"/>
                </a:solidFill>
              </a:rPr>
              <a:t>Limit</a:t>
            </a:r>
            <a:endParaRPr lang="en-GB" sz="1800" b="1" dirty="0">
              <a:solidFill>
                <a:schemeClr val="tx1"/>
              </a:solidFill>
            </a:endParaRPr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A565D82D-1AD9-7F24-6C69-23AA7E3D09E5}"/>
              </a:ext>
            </a:extLst>
          </p:cNvPr>
          <p:cNvSpPr txBox="1">
            <a:spLocks/>
          </p:cNvSpPr>
          <p:nvPr/>
        </p:nvSpPr>
        <p:spPr>
          <a:xfrm>
            <a:off x="1230898" y="3230497"/>
            <a:ext cx="2608403" cy="44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/>
              <a:t>Prompt understanding</a:t>
            </a:r>
            <a:endParaRPr lang="en-GB" sz="1800" b="1" dirty="0">
              <a:solidFill>
                <a:schemeClr val="tx1"/>
              </a:solidFill>
            </a:endParaRPr>
          </a:p>
        </p:txBody>
      </p:sp>
      <p:pic>
        <p:nvPicPr>
          <p:cNvPr id="4098" name="Picture 2" descr="Chatbot ">
            <a:extLst>
              <a:ext uri="{FF2B5EF4-FFF2-40B4-BE49-F238E27FC236}">
                <a16:creationId xmlns:a16="http://schemas.microsoft.com/office/drawing/2014/main" id="{53FF11B0-CF0E-B38D-3DB8-F813B5A17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160" y="1720691"/>
            <a:ext cx="1600662" cy="1600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Book ">
            <a:extLst>
              <a:ext uri="{FF2B5EF4-FFF2-40B4-BE49-F238E27FC236}">
                <a16:creationId xmlns:a16="http://schemas.microsoft.com/office/drawing/2014/main" id="{DAE4982C-A3F6-DC1D-2CF3-38BBC1F866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754" y="1897875"/>
            <a:ext cx="1246293" cy="1246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09015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25ECAEB-CC0C-B878-7F2E-89A19C758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B8AF41D6-3E78-588B-653C-BF87C398005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88822" y="440225"/>
            <a:ext cx="2366356" cy="561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 dirty="0">
                <a:solidFill>
                  <a:schemeClr val="tx1"/>
                </a:solidFill>
              </a:rPr>
              <a:t>Future Work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1C7F4C-136B-0AE0-FC9C-3ADE291F02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25588D-FC20-E9E1-7273-D099B2B42A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Picture 4" descr="Analysis ">
            <a:hlinkClick r:id="rId3" tooltip="Analysis"/>
            <a:extLst>
              <a:ext uri="{FF2B5EF4-FFF2-40B4-BE49-F238E27FC236}">
                <a16:creationId xmlns:a16="http://schemas.microsoft.com/office/drawing/2014/main" id="{4E3D356D-F54D-F512-DF06-730BD9114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9898" y="1194554"/>
            <a:ext cx="1714499" cy="171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67;p44">
            <a:extLst>
              <a:ext uri="{FF2B5EF4-FFF2-40B4-BE49-F238E27FC236}">
                <a16:creationId xmlns:a16="http://schemas.microsoft.com/office/drawing/2014/main" id="{454F7B41-3EC1-01D1-1708-BDD0ECBF243B}"/>
              </a:ext>
            </a:extLst>
          </p:cNvPr>
          <p:cNvSpPr txBox="1">
            <a:spLocks/>
          </p:cNvSpPr>
          <p:nvPr/>
        </p:nvSpPr>
        <p:spPr>
          <a:xfrm>
            <a:off x="5452945" y="3178009"/>
            <a:ext cx="2608403" cy="917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</a:rPr>
              <a:t>Enlarge Dataset and Improve its Quality</a:t>
            </a:r>
          </a:p>
          <a:p>
            <a:pPr algn="ctr"/>
            <a:endParaRPr lang="en-GB" sz="1800" b="1" dirty="0">
              <a:solidFill>
                <a:schemeClr val="tx1"/>
              </a:solidFill>
            </a:endParaRPr>
          </a:p>
        </p:txBody>
      </p:sp>
      <p:sp>
        <p:nvSpPr>
          <p:cNvPr id="10" name="Google Shape;267;p44">
            <a:extLst>
              <a:ext uri="{FF2B5EF4-FFF2-40B4-BE49-F238E27FC236}">
                <a16:creationId xmlns:a16="http://schemas.microsoft.com/office/drawing/2014/main" id="{A3C93226-F3CD-3FFC-8EC2-A5F6A9647511}"/>
              </a:ext>
            </a:extLst>
          </p:cNvPr>
          <p:cNvSpPr txBox="1">
            <a:spLocks/>
          </p:cNvSpPr>
          <p:nvPr/>
        </p:nvSpPr>
        <p:spPr>
          <a:xfrm>
            <a:off x="1210727" y="3178009"/>
            <a:ext cx="2608403" cy="917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</a:rPr>
              <a:t>Test Other Pretrained Models</a:t>
            </a:r>
            <a:endParaRPr lang="en-GB" sz="1800" b="1" dirty="0">
              <a:solidFill>
                <a:schemeClr val="tx1"/>
              </a:solidFill>
            </a:endParaRPr>
          </a:p>
        </p:txBody>
      </p:sp>
      <p:pic>
        <p:nvPicPr>
          <p:cNvPr id="11" name="Picture 6" descr="Artificial intelligence ">
            <a:extLst>
              <a:ext uri="{FF2B5EF4-FFF2-40B4-BE49-F238E27FC236}">
                <a16:creationId xmlns:a16="http://schemas.microsoft.com/office/drawing/2014/main" id="{C1757DF4-FFEA-4DAA-4B7C-C67AD804C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194" y="1194554"/>
            <a:ext cx="1848968" cy="184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3281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67DE57B8-2667-352A-B5B8-155D9C57668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470909" y="1472564"/>
            <a:ext cx="2364741" cy="835457"/>
          </a:xfrm>
        </p:spPr>
        <p:txBody>
          <a:bodyPr/>
          <a:lstStyle/>
          <a:p>
            <a:r>
              <a:rPr lang="fr-FR" sz="3200" b="1" dirty="0" err="1"/>
              <a:t>Thank</a:t>
            </a:r>
            <a:r>
              <a:rPr lang="fr-FR" sz="3200" b="1" dirty="0"/>
              <a:t> You</a:t>
            </a:r>
            <a:endParaRPr lang="en-US" sz="3200" b="1" dirty="0"/>
          </a:p>
        </p:txBody>
      </p:sp>
      <p:pic>
        <p:nvPicPr>
          <p:cNvPr id="10242" name="Picture 2" descr="Gratitude ">
            <a:extLst>
              <a:ext uri="{FF2B5EF4-FFF2-40B4-BE49-F238E27FC236}">
                <a16:creationId xmlns:a16="http://schemas.microsoft.com/office/drawing/2014/main" id="{64525C91-BF5B-F462-317B-0B62819B7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014" y="2308021"/>
            <a:ext cx="1467971" cy="146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784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258C591-0A1B-A80E-E733-847FD64FB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1BFDC122-4BDB-C709-C9B3-2BDC5CAC6FB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03211" y="943694"/>
            <a:ext cx="8537575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4800" b="1" dirty="0"/>
              <a:t>OVER 70% </a:t>
            </a:r>
            <a:endParaRPr lang="en-US" altLang="en-GB" sz="7200" b="1" dirty="0">
              <a:solidFill>
                <a:schemeClr val="tx1"/>
              </a:solidFill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C2DD3694-6698-D464-2FB6-BF80FDEA462A}"/>
              </a:ext>
            </a:extLst>
          </p:cNvPr>
          <p:cNvSpPr txBox="1"/>
          <p:nvPr/>
        </p:nvSpPr>
        <p:spPr>
          <a:xfrm>
            <a:off x="2734667" y="4345046"/>
            <a:ext cx="37946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https://menlovc.com/perspective/2025-the-state-of-consumer-ai/</a:t>
            </a:r>
          </a:p>
        </p:txBody>
      </p:sp>
      <p:sp>
        <p:nvSpPr>
          <p:cNvPr id="2" name="Titre 5">
            <a:extLst>
              <a:ext uri="{FF2B5EF4-FFF2-40B4-BE49-F238E27FC236}">
                <a16:creationId xmlns:a16="http://schemas.microsoft.com/office/drawing/2014/main" id="{A948F170-614F-8A69-0924-D41174828550}"/>
              </a:ext>
            </a:extLst>
          </p:cNvPr>
          <p:cNvSpPr txBox="1">
            <a:spLocks/>
          </p:cNvSpPr>
          <p:nvPr/>
        </p:nvSpPr>
        <p:spPr>
          <a:xfrm>
            <a:off x="720000" y="1839258"/>
            <a:ext cx="7704000" cy="1378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>
              <a:lnSpc>
                <a:spcPts val="4725"/>
              </a:lnSpc>
            </a:pPr>
            <a:r>
              <a:rPr lang="en-US" sz="2400" dirty="0"/>
              <a:t>of audio editors believe AI-assisted tools still fail to accurately follow user instructions</a:t>
            </a:r>
            <a:br>
              <a:rPr lang="en-US" sz="2400" dirty="0"/>
            </a:br>
            <a:r>
              <a:rPr lang="en-US" sz="2400" i="1" dirty="0"/>
              <a:t>(2024, Audio Engineering Society)</a:t>
            </a:r>
            <a:endParaRPr lang="en-US" sz="2400" b="1" dirty="0">
              <a:solidFill>
                <a:schemeClr val="tx1"/>
              </a:solidFill>
              <a:effectLst/>
              <a:latin typeface="YAFdJt8dAY0 0"/>
            </a:endParaRPr>
          </a:p>
        </p:txBody>
      </p:sp>
    </p:spTree>
    <p:extLst>
      <p:ext uri="{BB962C8B-B14F-4D97-AF65-F5344CB8AC3E}">
        <p14:creationId xmlns:p14="http://schemas.microsoft.com/office/powerpoint/2010/main" val="1993802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E063EA75-E283-535E-4A46-EE606EB6D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70ED9BEE-221E-86DA-03F6-F72E3119F6A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03211" y="842094"/>
            <a:ext cx="8537575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4800" b="1" dirty="0"/>
              <a:t>8 IN 10</a:t>
            </a:r>
            <a:endParaRPr lang="en-US" altLang="en-GB" sz="7200" b="1" dirty="0">
              <a:solidFill>
                <a:schemeClr val="tx1"/>
              </a:solidFill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8F74FFF5-8251-533B-72E1-E79A096DC4EB}"/>
              </a:ext>
            </a:extLst>
          </p:cNvPr>
          <p:cNvSpPr txBox="1"/>
          <p:nvPr/>
        </p:nvSpPr>
        <p:spPr>
          <a:xfrm>
            <a:off x="2616174" y="4514379"/>
            <a:ext cx="39116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https://untechaihub.com/best-ai-tools-for-video-and-audio-content/</a:t>
            </a:r>
          </a:p>
        </p:txBody>
      </p:sp>
      <p:sp>
        <p:nvSpPr>
          <p:cNvPr id="2" name="Titre 5">
            <a:extLst>
              <a:ext uri="{FF2B5EF4-FFF2-40B4-BE49-F238E27FC236}">
                <a16:creationId xmlns:a16="http://schemas.microsoft.com/office/drawing/2014/main" id="{A4E88A38-86F0-0927-55DB-D5E4C4190C98}"/>
              </a:ext>
            </a:extLst>
          </p:cNvPr>
          <p:cNvSpPr txBox="1">
            <a:spLocks/>
          </p:cNvSpPr>
          <p:nvPr/>
        </p:nvSpPr>
        <p:spPr>
          <a:xfrm>
            <a:off x="720000" y="1737658"/>
            <a:ext cx="7704000" cy="1378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>
              <a:lnSpc>
                <a:spcPts val="4725"/>
              </a:lnSpc>
            </a:pPr>
            <a:r>
              <a:rPr lang="en-US" sz="2400" dirty="0"/>
              <a:t>content creators say they waste hours manually editing audio instead of focusing on creativity</a:t>
            </a:r>
            <a:br>
              <a:rPr lang="en-US" sz="2400" dirty="0"/>
            </a:br>
            <a:r>
              <a:rPr lang="en-US" sz="2400" i="1" dirty="0"/>
              <a:t>(2024, Creative Workflow Survey)</a:t>
            </a:r>
            <a:r>
              <a:rPr lang="en-US" sz="2400" dirty="0"/>
              <a:t>(2024, Adobe Research)</a:t>
            </a:r>
            <a:endParaRPr lang="en-US" sz="2400" b="1" dirty="0">
              <a:solidFill>
                <a:schemeClr val="tx1"/>
              </a:solidFill>
              <a:effectLst/>
              <a:latin typeface="YAFdJt8dAY0 0"/>
            </a:endParaRPr>
          </a:p>
        </p:txBody>
      </p:sp>
    </p:spTree>
    <p:extLst>
      <p:ext uri="{BB962C8B-B14F-4D97-AF65-F5344CB8AC3E}">
        <p14:creationId xmlns:p14="http://schemas.microsoft.com/office/powerpoint/2010/main" val="1946706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F673262D-F7A1-9CBF-A3BF-4B1CCA67A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997012C9-5687-CB4E-4330-5F04D96A43C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Aim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83CB41BA-A16F-D2C1-E6A2-C0A188659205}"/>
              </a:ext>
            </a:extLst>
          </p:cNvPr>
          <p:cNvSpPr txBox="1">
            <a:spLocks noGrp="1"/>
          </p:cNvSpPr>
          <p:nvPr/>
        </p:nvSpPr>
        <p:spPr>
          <a:xfrm>
            <a:off x="1950300" y="1069500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741436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76F5510D-67ED-367C-4723-3D83D8930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7;p44">
            <a:extLst>
              <a:ext uri="{FF2B5EF4-FFF2-40B4-BE49-F238E27FC236}">
                <a16:creationId xmlns:a16="http://schemas.microsoft.com/office/drawing/2014/main" id="{3D839332-E16D-5F9B-B358-05D939037DB9}"/>
              </a:ext>
            </a:extLst>
          </p:cNvPr>
          <p:cNvSpPr txBox="1">
            <a:spLocks/>
          </p:cNvSpPr>
          <p:nvPr/>
        </p:nvSpPr>
        <p:spPr>
          <a:xfrm>
            <a:off x="2766895" y="182620"/>
            <a:ext cx="3610209" cy="72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algn="ctr"/>
            <a:r>
              <a:rPr lang="en-US" sz="2400" b="1" dirty="0"/>
              <a:t>Intelligent Audio Editing through AI</a:t>
            </a:r>
            <a:endParaRPr lang="en-GB" sz="2400" b="1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950935-E65A-89DE-8459-1AA08A573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178" y="1144954"/>
            <a:ext cx="3815926" cy="381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76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6365661A-F226-2F55-D8E9-165F74B8F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>
            <a:extLst>
              <a:ext uri="{FF2B5EF4-FFF2-40B4-BE49-F238E27FC236}">
                <a16:creationId xmlns:a16="http://schemas.microsoft.com/office/drawing/2014/main" id="{26A64055-60B0-0F1C-B16B-83622E217E2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51856" y="2248853"/>
            <a:ext cx="4840287" cy="84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solidFill>
                  <a:schemeClr val="tx1"/>
                </a:solidFill>
              </a:rPr>
              <a:t>System</a:t>
            </a:r>
            <a:br>
              <a:rPr lang="en-US" altLang="en-GB" b="1" dirty="0">
                <a:solidFill>
                  <a:schemeClr val="tx1"/>
                </a:solidFill>
              </a:rPr>
            </a:br>
            <a:r>
              <a:rPr lang="en-US" altLang="en-GB" b="1" dirty="0">
                <a:solidFill>
                  <a:schemeClr val="tx1"/>
                </a:solidFill>
              </a:rPr>
              <a:t>Architecture</a:t>
            </a:r>
          </a:p>
        </p:txBody>
      </p:sp>
      <p:sp>
        <p:nvSpPr>
          <p:cNvPr id="268" name="Google Shape;268;p44">
            <a:extLst>
              <a:ext uri="{FF2B5EF4-FFF2-40B4-BE49-F238E27FC236}">
                <a16:creationId xmlns:a16="http://schemas.microsoft.com/office/drawing/2014/main" id="{A112C9A1-9D87-7B05-B726-8685D7936B4F}"/>
              </a:ext>
            </a:extLst>
          </p:cNvPr>
          <p:cNvSpPr txBox="1">
            <a:spLocks noGrp="1"/>
          </p:cNvSpPr>
          <p:nvPr/>
        </p:nvSpPr>
        <p:spPr>
          <a:xfrm>
            <a:off x="1950935" y="1068905"/>
            <a:ext cx="5243400" cy="148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</a:rPr>
              <a:t>0</a:t>
            </a:r>
            <a:r>
              <a:rPr lang="en-US" altLang="en-GB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AD64B1A-B0C0-0AA2-78E6-8BC5CDDC05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813930-5A9A-2E06-FF3B-CFCC2087CE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81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>
          <a:extLst>
            <a:ext uri="{FF2B5EF4-FFF2-40B4-BE49-F238E27FC236}">
              <a16:creationId xmlns:a16="http://schemas.microsoft.com/office/drawing/2014/main" id="{1B702A93-ECEF-2DDF-9094-7FCFD115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4" descr="Office man ">
            <a:extLst>
              <a:ext uri="{FF2B5EF4-FFF2-40B4-BE49-F238E27FC236}">
                <a16:creationId xmlns:a16="http://schemas.microsoft.com/office/drawing/2014/main" id="{6E5D2B60-7778-7E5E-9D0D-DD64BD452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65" y="2036404"/>
            <a:ext cx="733299" cy="73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Connecteur droit avec flèche 5">
            <a:extLst>
              <a:ext uri="{FF2B5EF4-FFF2-40B4-BE49-F238E27FC236}">
                <a16:creationId xmlns:a16="http://schemas.microsoft.com/office/drawing/2014/main" id="{8C20B937-BDAC-49F3-46E6-518469E0A685}"/>
              </a:ext>
            </a:extLst>
          </p:cNvPr>
          <p:cNvCxnSpPr>
            <a:cxnSpLocks/>
          </p:cNvCxnSpPr>
          <p:nvPr/>
        </p:nvCxnSpPr>
        <p:spPr>
          <a:xfrm>
            <a:off x="1459726" y="2436415"/>
            <a:ext cx="66712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1" name="Picture 16" descr="Web interface ">
            <a:extLst>
              <a:ext uri="{FF2B5EF4-FFF2-40B4-BE49-F238E27FC236}">
                <a16:creationId xmlns:a16="http://schemas.microsoft.com/office/drawing/2014/main" id="{9C55D396-4D24-52DB-4D5D-7459CCAAC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773" y="2061160"/>
            <a:ext cx="733299" cy="73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0" descr="Ai ">
            <a:extLst>
              <a:ext uri="{FF2B5EF4-FFF2-40B4-BE49-F238E27FC236}">
                <a16:creationId xmlns:a16="http://schemas.microsoft.com/office/drawing/2014/main" id="{E67E7926-6DBF-3174-27F4-9A1EED4AF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987" y="2986598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267;p44">
            <a:extLst>
              <a:ext uri="{FF2B5EF4-FFF2-40B4-BE49-F238E27FC236}">
                <a16:creationId xmlns:a16="http://schemas.microsoft.com/office/drawing/2014/main" id="{B01BF25E-F16D-343C-5D7D-BA7EC3343B1F}"/>
              </a:ext>
            </a:extLst>
          </p:cNvPr>
          <p:cNvSpPr txBox="1">
            <a:spLocks/>
          </p:cNvSpPr>
          <p:nvPr/>
        </p:nvSpPr>
        <p:spPr>
          <a:xfrm>
            <a:off x="1775522" y="2756020"/>
            <a:ext cx="2180525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Interface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26" name="Google Shape;267;p44">
            <a:extLst>
              <a:ext uri="{FF2B5EF4-FFF2-40B4-BE49-F238E27FC236}">
                <a16:creationId xmlns:a16="http://schemas.microsoft.com/office/drawing/2014/main" id="{4A34F78C-85F7-6251-60D8-762920FC0B37}"/>
              </a:ext>
            </a:extLst>
          </p:cNvPr>
          <p:cNvSpPr txBox="1">
            <a:spLocks/>
          </p:cNvSpPr>
          <p:nvPr/>
        </p:nvSpPr>
        <p:spPr>
          <a:xfrm>
            <a:off x="3927776" y="3615811"/>
            <a:ext cx="1348021" cy="73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Text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Embeddings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Model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27" name="Google Shape;267;p44">
            <a:extLst>
              <a:ext uri="{FF2B5EF4-FFF2-40B4-BE49-F238E27FC236}">
                <a16:creationId xmlns:a16="http://schemas.microsoft.com/office/drawing/2014/main" id="{5D841E46-861C-62F9-6441-DE719B3AFA12}"/>
              </a:ext>
            </a:extLst>
          </p:cNvPr>
          <p:cNvSpPr txBox="1">
            <a:spLocks/>
          </p:cNvSpPr>
          <p:nvPr/>
        </p:nvSpPr>
        <p:spPr>
          <a:xfrm>
            <a:off x="412107" y="2769703"/>
            <a:ext cx="1018290" cy="4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User</a:t>
            </a:r>
            <a:endParaRPr lang="en-US" altLang="en-GB" sz="2400" b="1" dirty="0">
              <a:solidFill>
                <a:schemeClr val="tx1"/>
              </a:solidFill>
            </a:endParaRPr>
          </a:p>
        </p:txBody>
      </p:sp>
      <p:sp>
        <p:nvSpPr>
          <p:cNvPr id="28" name="Google Shape;267;p44">
            <a:extLst>
              <a:ext uri="{FF2B5EF4-FFF2-40B4-BE49-F238E27FC236}">
                <a16:creationId xmlns:a16="http://schemas.microsoft.com/office/drawing/2014/main" id="{CCF6D4E6-0DF5-14DB-EDBC-2CD5D4837587}"/>
              </a:ext>
            </a:extLst>
          </p:cNvPr>
          <p:cNvSpPr txBox="1">
            <a:spLocks/>
          </p:cNvSpPr>
          <p:nvPr/>
        </p:nvSpPr>
        <p:spPr>
          <a:xfrm>
            <a:off x="1401178" y="1861801"/>
            <a:ext cx="796336" cy="535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Raw 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pic>
        <p:nvPicPr>
          <p:cNvPr id="29" name="Picture 20" descr="Ai ">
            <a:extLst>
              <a:ext uri="{FF2B5EF4-FFF2-40B4-BE49-F238E27FC236}">
                <a16:creationId xmlns:a16="http://schemas.microsoft.com/office/drawing/2014/main" id="{812CD4A8-80A4-3595-6E84-7E8D50A05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987" y="1451560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" name="Connecteur droit avec flèche 24">
            <a:extLst>
              <a:ext uri="{FF2B5EF4-FFF2-40B4-BE49-F238E27FC236}">
                <a16:creationId xmlns:a16="http://schemas.microsoft.com/office/drawing/2014/main" id="{A80712E0-7661-BBFC-FC26-590A8BA610A0}"/>
              </a:ext>
            </a:extLst>
          </p:cNvPr>
          <p:cNvCxnSpPr>
            <a:cxnSpLocks/>
          </p:cNvCxnSpPr>
          <p:nvPr/>
        </p:nvCxnSpPr>
        <p:spPr>
          <a:xfrm>
            <a:off x="6882931" y="2501890"/>
            <a:ext cx="66712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avec flèche 25">
            <a:extLst>
              <a:ext uri="{FF2B5EF4-FFF2-40B4-BE49-F238E27FC236}">
                <a16:creationId xmlns:a16="http://schemas.microsoft.com/office/drawing/2014/main" id="{D9B4FD5B-7877-FD81-0913-D0AE3B9084D9}"/>
              </a:ext>
            </a:extLst>
          </p:cNvPr>
          <p:cNvCxnSpPr>
            <a:cxnSpLocks/>
          </p:cNvCxnSpPr>
          <p:nvPr/>
        </p:nvCxnSpPr>
        <p:spPr>
          <a:xfrm>
            <a:off x="3466209" y="2619827"/>
            <a:ext cx="551773" cy="5351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avec flèche 29">
            <a:extLst>
              <a:ext uri="{FF2B5EF4-FFF2-40B4-BE49-F238E27FC236}">
                <a16:creationId xmlns:a16="http://schemas.microsoft.com/office/drawing/2014/main" id="{51B99FDA-A468-5068-AFAA-C459BB17D85F}"/>
              </a:ext>
            </a:extLst>
          </p:cNvPr>
          <p:cNvCxnSpPr>
            <a:cxnSpLocks/>
          </p:cNvCxnSpPr>
          <p:nvPr/>
        </p:nvCxnSpPr>
        <p:spPr>
          <a:xfrm flipV="1">
            <a:off x="3467331" y="1869847"/>
            <a:ext cx="553098" cy="5420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Google Shape;267;p44">
            <a:extLst>
              <a:ext uri="{FF2B5EF4-FFF2-40B4-BE49-F238E27FC236}">
                <a16:creationId xmlns:a16="http://schemas.microsoft.com/office/drawing/2014/main" id="{9EB4F8DA-5DB6-AF84-9AE5-7944883CD941}"/>
              </a:ext>
            </a:extLst>
          </p:cNvPr>
          <p:cNvSpPr txBox="1">
            <a:spLocks/>
          </p:cNvSpPr>
          <p:nvPr/>
        </p:nvSpPr>
        <p:spPr>
          <a:xfrm>
            <a:off x="3894404" y="673090"/>
            <a:ext cx="1414764" cy="786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Audio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Preprocessing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Model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40" name="Google Shape;267;p44">
            <a:extLst>
              <a:ext uri="{FF2B5EF4-FFF2-40B4-BE49-F238E27FC236}">
                <a16:creationId xmlns:a16="http://schemas.microsoft.com/office/drawing/2014/main" id="{537A03E2-D8D1-E170-3527-F3535C84E096}"/>
              </a:ext>
            </a:extLst>
          </p:cNvPr>
          <p:cNvSpPr txBox="1">
            <a:spLocks/>
          </p:cNvSpPr>
          <p:nvPr/>
        </p:nvSpPr>
        <p:spPr>
          <a:xfrm>
            <a:off x="3442624" y="1455885"/>
            <a:ext cx="551773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cxnSp>
        <p:nvCxnSpPr>
          <p:cNvPr id="43" name="Connecteur droit avec flèche 5">
            <a:extLst>
              <a:ext uri="{FF2B5EF4-FFF2-40B4-BE49-F238E27FC236}">
                <a16:creationId xmlns:a16="http://schemas.microsoft.com/office/drawing/2014/main" id="{FCFEC57D-5E50-36B4-FACA-F74252FBC460}"/>
              </a:ext>
            </a:extLst>
          </p:cNvPr>
          <p:cNvCxnSpPr>
            <a:cxnSpLocks/>
          </p:cNvCxnSpPr>
          <p:nvPr/>
        </p:nvCxnSpPr>
        <p:spPr>
          <a:xfrm>
            <a:off x="1468241" y="2571750"/>
            <a:ext cx="66712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Google Shape;267;p44">
            <a:extLst>
              <a:ext uri="{FF2B5EF4-FFF2-40B4-BE49-F238E27FC236}">
                <a16:creationId xmlns:a16="http://schemas.microsoft.com/office/drawing/2014/main" id="{19B51B8F-A614-BCE0-6568-79ED7B23846D}"/>
              </a:ext>
            </a:extLst>
          </p:cNvPr>
          <p:cNvSpPr txBox="1">
            <a:spLocks/>
          </p:cNvSpPr>
          <p:nvPr/>
        </p:nvSpPr>
        <p:spPr>
          <a:xfrm>
            <a:off x="1407981" y="2632738"/>
            <a:ext cx="796336" cy="535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Editing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Prompt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sp>
        <p:nvSpPr>
          <p:cNvPr id="49" name="Google Shape;267;p44">
            <a:extLst>
              <a:ext uri="{FF2B5EF4-FFF2-40B4-BE49-F238E27FC236}">
                <a16:creationId xmlns:a16="http://schemas.microsoft.com/office/drawing/2014/main" id="{BFFB5F3F-3BBE-F1BD-2F13-C62C72365237}"/>
              </a:ext>
            </a:extLst>
          </p:cNvPr>
          <p:cNvSpPr txBox="1">
            <a:spLocks/>
          </p:cNvSpPr>
          <p:nvPr/>
        </p:nvSpPr>
        <p:spPr>
          <a:xfrm>
            <a:off x="3408723" y="3301652"/>
            <a:ext cx="666743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Prompt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pic>
        <p:nvPicPr>
          <p:cNvPr id="50" name="Picture 20" descr="Ai ">
            <a:extLst>
              <a:ext uri="{FF2B5EF4-FFF2-40B4-BE49-F238E27FC236}">
                <a16:creationId xmlns:a16="http://schemas.microsoft.com/office/drawing/2014/main" id="{93470834-7DF1-5EEF-E7D1-3D1B623D0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656" y="2146420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1" name="Connecteur droit avec flèche 25">
            <a:extLst>
              <a:ext uri="{FF2B5EF4-FFF2-40B4-BE49-F238E27FC236}">
                <a16:creationId xmlns:a16="http://schemas.microsoft.com/office/drawing/2014/main" id="{E29B7936-E37E-8FBB-5B24-0B01FDACE6B6}"/>
              </a:ext>
            </a:extLst>
          </p:cNvPr>
          <p:cNvCxnSpPr>
            <a:cxnSpLocks/>
          </p:cNvCxnSpPr>
          <p:nvPr/>
        </p:nvCxnSpPr>
        <p:spPr>
          <a:xfrm>
            <a:off x="5188512" y="1869133"/>
            <a:ext cx="551773" cy="5351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29">
            <a:extLst>
              <a:ext uri="{FF2B5EF4-FFF2-40B4-BE49-F238E27FC236}">
                <a16:creationId xmlns:a16="http://schemas.microsoft.com/office/drawing/2014/main" id="{9E3A98D0-5565-A408-D773-8E90155BD99B}"/>
              </a:ext>
            </a:extLst>
          </p:cNvPr>
          <p:cNvCxnSpPr>
            <a:cxnSpLocks/>
          </p:cNvCxnSpPr>
          <p:nvPr/>
        </p:nvCxnSpPr>
        <p:spPr>
          <a:xfrm flipV="1">
            <a:off x="5187703" y="2618574"/>
            <a:ext cx="553098" cy="5420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Google Shape;267;p44">
            <a:extLst>
              <a:ext uri="{FF2B5EF4-FFF2-40B4-BE49-F238E27FC236}">
                <a16:creationId xmlns:a16="http://schemas.microsoft.com/office/drawing/2014/main" id="{701AF379-0ACA-6C2E-C0CC-74F2041E5280}"/>
              </a:ext>
            </a:extLst>
          </p:cNvPr>
          <p:cNvSpPr txBox="1">
            <a:spLocks/>
          </p:cNvSpPr>
          <p:nvPr/>
        </p:nvSpPr>
        <p:spPr>
          <a:xfrm>
            <a:off x="5005493" y="1383247"/>
            <a:ext cx="1113288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Preprocessed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sp>
        <p:nvSpPr>
          <p:cNvPr id="54" name="Google Shape;267;p44">
            <a:extLst>
              <a:ext uri="{FF2B5EF4-FFF2-40B4-BE49-F238E27FC236}">
                <a16:creationId xmlns:a16="http://schemas.microsoft.com/office/drawing/2014/main" id="{1813CA55-DFBC-A8F4-CCBC-7373AC283560}"/>
              </a:ext>
            </a:extLst>
          </p:cNvPr>
          <p:cNvSpPr txBox="1">
            <a:spLocks/>
          </p:cNvSpPr>
          <p:nvPr/>
        </p:nvSpPr>
        <p:spPr>
          <a:xfrm>
            <a:off x="4985204" y="3270488"/>
            <a:ext cx="1113288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Embedded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Prompt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  <p:sp>
        <p:nvSpPr>
          <p:cNvPr id="55" name="Google Shape;267;p44">
            <a:extLst>
              <a:ext uri="{FF2B5EF4-FFF2-40B4-BE49-F238E27FC236}">
                <a16:creationId xmlns:a16="http://schemas.microsoft.com/office/drawing/2014/main" id="{E0BA698C-A6B0-E02F-578F-0FC2FAB1B205}"/>
              </a:ext>
            </a:extLst>
          </p:cNvPr>
          <p:cNvSpPr txBox="1">
            <a:spLocks/>
          </p:cNvSpPr>
          <p:nvPr/>
        </p:nvSpPr>
        <p:spPr>
          <a:xfrm>
            <a:off x="5619074" y="2794459"/>
            <a:ext cx="1414764" cy="786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200" b="1" dirty="0">
                <a:solidFill>
                  <a:schemeClr val="tx1"/>
                </a:solidFill>
              </a:rPr>
              <a:t>Audio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Editing</a:t>
            </a:r>
          </a:p>
          <a:p>
            <a:r>
              <a:rPr lang="en-US" altLang="en-GB" sz="1200" b="1" dirty="0">
                <a:solidFill>
                  <a:schemeClr val="tx1"/>
                </a:solidFill>
              </a:rPr>
              <a:t>Model</a:t>
            </a:r>
            <a:endParaRPr lang="en-US" altLang="en-GB" sz="1800" b="1" dirty="0">
              <a:solidFill>
                <a:schemeClr val="tx1"/>
              </a:solidFill>
            </a:endParaRPr>
          </a:p>
        </p:txBody>
      </p:sp>
      <p:pic>
        <p:nvPicPr>
          <p:cNvPr id="1026" name="Picture 2" descr="Audio waves ">
            <a:hlinkClick r:id="rId6" tooltip="Audio waves"/>
            <a:extLst>
              <a:ext uri="{FF2B5EF4-FFF2-40B4-BE49-F238E27FC236}">
                <a16:creationId xmlns:a16="http://schemas.microsoft.com/office/drawing/2014/main" id="{8558464B-4042-F391-49ED-034D70E0A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1730" y="2124256"/>
            <a:ext cx="755268" cy="755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Google Shape;267;p44">
            <a:extLst>
              <a:ext uri="{FF2B5EF4-FFF2-40B4-BE49-F238E27FC236}">
                <a16:creationId xmlns:a16="http://schemas.microsoft.com/office/drawing/2014/main" id="{6428AAFE-C757-D0A2-C48A-482A57469701}"/>
              </a:ext>
            </a:extLst>
          </p:cNvPr>
          <p:cNvSpPr txBox="1">
            <a:spLocks/>
          </p:cNvSpPr>
          <p:nvPr/>
        </p:nvSpPr>
        <p:spPr>
          <a:xfrm>
            <a:off x="7485528" y="2775021"/>
            <a:ext cx="1414764" cy="786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fr-FR" altLang="en-GB" sz="1200" b="1" dirty="0">
                <a:solidFill>
                  <a:schemeClr val="tx1"/>
                </a:solidFill>
              </a:rPr>
              <a:t>R</a:t>
            </a:r>
            <a:r>
              <a:rPr lang="en-US" altLang="en-GB" sz="1200" b="1" dirty="0">
                <a:solidFill>
                  <a:schemeClr val="tx1"/>
                </a:solidFill>
              </a:rPr>
              <a:t>esult</a:t>
            </a:r>
          </a:p>
          <a:p>
            <a:endParaRPr lang="en-US" altLang="en-GB" sz="1800" b="1" dirty="0">
              <a:solidFill>
                <a:schemeClr val="tx1"/>
              </a:solidFill>
            </a:endParaRPr>
          </a:p>
        </p:txBody>
      </p:sp>
      <p:sp>
        <p:nvSpPr>
          <p:cNvPr id="57" name="Google Shape;267;p44">
            <a:extLst>
              <a:ext uri="{FF2B5EF4-FFF2-40B4-BE49-F238E27FC236}">
                <a16:creationId xmlns:a16="http://schemas.microsoft.com/office/drawing/2014/main" id="{F44E67DC-A991-9564-20D7-6CC0E7C1E61E}"/>
              </a:ext>
            </a:extLst>
          </p:cNvPr>
          <p:cNvSpPr txBox="1">
            <a:spLocks/>
          </p:cNvSpPr>
          <p:nvPr/>
        </p:nvSpPr>
        <p:spPr>
          <a:xfrm>
            <a:off x="6659849" y="1953733"/>
            <a:ext cx="1113288" cy="423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"/>
              <a:buNone/>
              <a:defRPr sz="30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r>
              <a:rPr lang="en-US" altLang="en-GB" sz="1000" b="1" dirty="0">
                <a:solidFill>
                  <a:schemeClr val="tx2"/>
                </a:solidFill>
              </a:rPr>
              <a:t>Edited</a:t>
            </a:r>
          </a:p>
          <a:p>
            <a:r>
              <a:rPr lang="en-US" altLang="en-GB" sz="1000" b="1" dirty="0">
                <a:solidFill>
                  <a:schemeClr val="tx2"/>
                </a:solidFill>
              </a:rPr>
              <a:t>Audio</a:t>
            </a:r>
            <a:endParaRPr lang="en-US" altLang="en-GB" sz="1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936437"/>
      </p:ext>
    </p:extLst>
  </p:cSld>
  <p:clrMapOvr>
    <a:masterClrMapping/>
  </p:clrMapOvr>
</p:sld>
</file>

<file path=ppt/theme/theme1.xml><?xml version="1.0" encoding="utf-8"?>
<a:theme xmlns:a="http://schemas.openxmlformats.org/drawingml/2006/main" name="World Water Day by Slidesgo">
  <a:themeElements>
    <a:clrScheme name="Simple Light">
      <a:dk1>
        <a:srgbClr val="1C2949"/>
      </a:dk1>
      <a:lt1>
        <a:srgbClr val="EAF3F5"/>
      </a:lt1>
      <a:dk2>
        <a:srgbClr val="A4CFF5"/>
      </a:dk2>
      <a:lt2>
        <a:srgbClr val="578AB8"/>
      </a:lt2>
      <a:accent1>
        <a:srgbClr val="294372"/>
      </a:accent1>
      <a:accent2>
        <a:srgbClr val="82E7C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C29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6725</TotalTime>
  <Words>450</Words>
  <Application>Microsoft Office PowerPoint</Application>
  <PresentationFormat>On-screen Show (16:9)</PresentationFormat>
  <Paragraphs>122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Rubik Medium</vt:lpstr>
      <vt:lpstr>Work Sans</vt:lpstr>
      <vt:lpstr>Rubik</vt:lpstr>
      <vt:lpstr>Darker Grotesque SemiBold</vt:lpstr>
      <vt:lpstr>Arial</vt:lpstr>
      <vt:lpstr>Fira Sans</vt:lpstr>
      <vt:lpstr>YAFdJt8dAY0 0</vt:lpstr>
      <vt:lpstr>HelveticaNeue Regular</vt:lpstr>
      <vt:lpstr>MathJax_Main-bold</vt:lpstr>
      <vt:lpstr>World Water Day by Slidesgo</vt:lpstr>
      <vt:lpstr>EchoMind: Intelligent Audio Transformation via Text Prompts</vt:lpstr>
      <vt:lpstr>Problematic</vt:lpstr>
      <vt:lpstr>73% </vt:lpstr>
      <vt:lpstr>OVER 70% </vt:lpstr>
      <vt:lpstr>8 IN 10</vt:lpstr>
      <vt:lpstr>Aim</vt:lpstr>
      <vt:lpstr>PowerPoint Presentation</vt:lpstr>
      <vt:lpstr>System Architecture</vt:lpstr>
      <vt:lpstr>PowerPoint Presentation</vt:lpstr>
      <vt:lpstr>Data</vt:lpstr>
      <vt:lpstr>PowerPoint Presentation</vt:lpstr>
      <vt:lpstr>PowerPoint Presentation</vt:lpstr>
      <vt:lpstr>PowerPoint Presentation</vt:lpstr>
      <vt:lpstr>Model</vt:lpstr>
      <vt:lpstr>PowerPoint Presentation</vt:lpstr>
      <vt:lpstr>PowerPoint Presentation</vt:lpstr>
      <vt:lpstr>Interface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Discussion</vt:lpstr>
      <vt:lpstr>Benefits</vt:lpstr>
      <vt:lpstr>Limitations</vt:lpstr>
      <vt:lpstr>Future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AquaBot – The Future of Water Preservation</dc:title>
  <dc:creator/>
  <cp:lastModifiedBy>Yassine Bazgour</cp:lastModifiedBy>
  <cp:revision>49</cp:revision>
  <dcterms:created xsi:type="dcterms:W3CDTF">2025-04-25T14:05:22Z</dcterms:created>
  <dcterms:modified xsi:type="dcterms:W3CDTF">2025-10-27T11:55:25Z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1033-11.1.0.11723</vt:lpwstr>
  </property>
</Properties>
</file>